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9"/>
  </p:notesMasterIdLst>
  <p:handoutMasterIdLst>
    <p:handoutMasterId r:id="rId10"/>
  </p:handoutMasterIdLst>
  <p:sldIdLst>
    <p:sldId id="1369" r:id="rId3"/>
    <p:sldId id="1265" r:id="rId4"/>
    <p:sldId id="1361" r:id="rId5"/>
    <p:sldId id="1362" r:id="rId6"/>
    <p:sldId id="1370" r:id="rId7"/>
    <p:sldId id="1371" r:id="rId8"/>
  </p:sldIdLst>
  <p:sldSz cx="13004800" cy="7315200"/>
  <p:notesSz cx="9309100" cy="7023100"/>
  <p:custShowLst>
    <p:custShow name="GE Presentation" id="0">
      <p:sldLst/>
    </p:custShow>
    <p:custShow name="Copy of GE Presentation" id="1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800" b="1" kern="1200">
        <a:solidFill>
          <a:schemeClr val="tx2"/>
        </a:solidFill>
        <a:latin typeface="Arial Rounded MT Bold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800" b="1" kern="1200">
        <a:solidFill>
          <a:schemeClr val="tx2"/>
        </a:solidFill>
        <a:latin typeface="Arial Rounded MT Bold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800" b="1" kern="1200">
        <a:solidFill>
          <a:schemeClr val="tx2"/>
        </a:solidFill>
        <a:latin typeface="Arial Rounded MT Bold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800" b="1" kern="1200">
        <a:solidFill>
          <a:schemeClr val="tx2"/>
        </a:solidFill>
        <a:latin typeface="Arial Rounded MT Bold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800" b="1" kern="1200">
        <a:solidFill>
          <a:schemeClr val="tx2"/>
        </a:solidFill>
        <a:latin typeface="Arial Rounded MT Bold" pitchFamily="34" charset="0"/>
        <a:ea typeface="+mn-ea"/>
        <a:cs typeface="+mn-cs"/>
      </a:defRPr>
    </a:lvl5pPr>
    <a:lvl6pPr marL="2286000" algn="l" defTabSz="914400" rtl="0" eaLnBrk="1" latinLnBrk="0" hangingPunct="1">
      <a:defRPr sz="3800" b="1" kern="1200">
        <a:solidFill>
          <a:schemeClr val="tx2"/>
        </a:solidFill>
        <a:latin typeface="Arial Rounded MT Bold" pitchFamily="34" charset="0"/>
        <a:ea typeface="+mn-ea"/>
        <a:cs typeface="+mn-cs"/>
      </a:defRPr>
    </a:lvl6pPr>
    <a:lvl7pPr marL="2743200" algn="l" defTabSz="914400" rtl="0" eaLnBrk="1" latinLnBrk="0" hangingPunct="1">
      <a:defRPr sz="3800" b="1" kern="1200">
        <a:solidFill>
          <a:schemeClr val="tx2"/>
        </a:solidFill>
        <a:latin typeface="Arial Rounded MT Bold" pitchFamily="34" charset="0"/>
        <a:ea typeface="+mn-ea"/>
        <a:cs typeface="+mn-cs"/>
      </a:defRPr>
    </a:lvl7pPr>
    <a:lvl8pPr marL="3200400" algn="l" defTabSz="914400" rtl="0" eaLnBrk="1" latinLnBrk="0" hangingPunct="1">
      <a:defRPr sz="3800" b="1" kern="1200">
        <a:solidFill>
          <a:schemeClr val="tx2"/>
        </a:solidFill>
        <a:latin typeface="Arial Rounded MT Bold" pitchFamily="34" charset="0"/>
        <a:ea typeface="+mn-ea"/>
        <a:cs typeface="+mn-cs"/>
      </a:defRPr>
    </a:lvl8pPr>
    <a:lvl9pPr marL="3657600" algn="l" defTabSz="914400" rtl="0" eaLnBrk="1" latinLnBrk="0" hangingPunct="1">
      <a:defRPr sz="3800" b="1" kern="1200">
        <a:solidFill>
          <a:schemeClr val="tx2"/>
        </a:solidFill>
        <a:latin typeface="Arial Rounded MT Bold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1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AE16"/>
    <a:srgbClr val="162D54"/>
    <a:srgbClr val="EB9E54"/>
    <a:srgbClr val="E8A318"/>
    <a:srgbClr val="3333CC"/>
    <a:srgbClr val="0000FF"/>
    <a:srgbClr val="F8F3E8"/>
    <a:srgbClr val="F2E9D6"/>
    <a:srgbClr val="EDE1C5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6" y="44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211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4021014" cy="34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1" tIns="46435" rIns="92871" bIns="46435" numCol="1" anchor="t" anchorCtr="0" compatLnSpc="1">
            <a:prstTxWarp prst="textNoShape">
              <a:avLst/>
            </a:prstTxWarp>
          </a:bodyPr>
          <a:lstStyle>
            <a:lvl1pPr defTabSz="928729">
              <a:defRPr sz="1200" b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57918" y="2"/>
            <a:ext cx="4018860" cy="34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1" tIns="46435" rIns="92871" bIns="46435" numCol="1" anchor="t" anchorCtr="0" compatLnSpc="1">
            <a:prstTxWarp prst="textNoShape">
              <a:avLst/>
            </a:prstTxWarp>
          </a:bodyPr>
          <a:lstStyle>
            <a:lvl1pPr algn="r" defTabSz="928729">
              <a:defRPr sz="1200" b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EC8B7B6C-075F-4619-909E-B3B9D3BBC095}" type="datetime1">
              <a:rPr lang="en-US"/>
              <a:pPr/>
              <a:t>3/2/2021</a:t>
            </a:fld>
            <a:endParaRPr lang="en-US"/>
          </a:p>
        </p:txBody>
      </p:sp>
      <p:sp>
        <p:nvSpPr>
          <p:cNvPr id="405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54916"/>
            <a:ext cx="4021014" cy="35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1" tIns="46435" rIns="92871" bIns="46435" numCol="1" anchor="b" anchorCtr="0" compatLnSpc="1">
            <a:prstTxWarp prst="textNoShape">
              <a:avLst/>
            </a:prstTxWarp>
          </a:bodyPr>
          <a:lstStyle>
            <a:lvl1pPr defTabSz="928729">
              <a:defRPr sz="1200" b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405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57918" y="6654916"/>
            <a:ext cx="4018860" cy="35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1" tIns="46435" rIns="92871" bIns="46435" numCol="1" anchor="b" anchorCtr="0" compatLnSpc="1">
            <a:prstTxWarp prst="textNoShape">
              <a:avLst/>
            </a:prstTxWarp>
          </a:bodyPr>
          <a:lstStyle>
            <a:lvl1pPr algn="r" defTabSz="928729">
              <a:defRPr sz="1200" b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6484737E-808C-4C37-AB34-7AE3277C44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4021014" cy="34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1" tIns="46435" rIns="92871" bIns="46435" numCol="1" anchor="t" anchorCtr="0" compatLnSpc="1">
            <a:prstTxWarp prst="textNoShape">
              <a:avLst/>
            </a:prstTxWarp>
          </a:bodyPr>
          <a:lstStyle>
            <a:lvl1pPr defTabSz="928729">
              <a:defRPr sz="1200" b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57918" y="2"/>
            <a:ext cx="4018860" cy="34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1" tIns="46435" rIns="92871" bIns="46435" numCol="1" anchor="t" anchorCtr="0" compatLnSpc="1">
            <a:prstTxWarp prst="textNoShape">
              <a:avLst/>
            </a:prstTxWarp>
          </a:bodyPr>
          <a:lstStyle>
            <a:lvl1pPr algn="r" defTabSz="928729">
              <a:defRPr sz="1200" b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41B3D5D5-3BB8-4636-B4B5-6CA5D6352F23}" type="datetime1">
              <a:rPr lang="en-US"/>
              <a:pPr/>
              <a:t>3/2/2021</a:t>
            </a:fld>
            <a:endParaRPr lang="en-US"/>
          </a:p>
        </p:txBody>
      </p:sp>
      <p:sp>
        <p:nvSpPr>
          <p:cNvPr id="333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06638" y="525463"/>
            <a:ext cx="4670425" cy="2627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33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6904" y="3329257"/>
            <a:ext cx="6802970" cy="31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1" tIns="46435" rIns="92871" bIns="464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3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57918" y="6654916"/>
            <a:ext cx="4018860" cy="35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1" tIns="46435" rIns="92871" bIns="46435" numCol="1" anchor="b" anchorCtr="0" compatLnSpc="1">
            <a:prstTxWarp prst="textNoShape">
              <a:avLst/>
            </a:prstTxWarp>
          </a:bodyPr>
          <a:lstStyle>
            <a:lvl1pPr algn="r" defTabSz="928729">
              <a:defRPr sz="1200" b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6627969A-E3D5-439B-A8D2-E72C042F55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33832" name="Rectangle 8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71706"/>
            <a:ext cx="4033943" cy="35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1" tIns="46435" rIns="92871" bIns="46435" numCol="1" anchor="b" anchorCtr="0" compatLnSpc="1">
            <a:prstTxWarp prst="textNoShape">
              <a:avLst/>
            </a:prstTxWarp>
          </a:bodyPr>
          <a:lstStyle>
            <a:lvl1pPr defTabSz="928729">
              <a:defRPr sz="1200" b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D3D39-CC7D-44EF-95B1-CF458BFC1FA8}" type="slidenum">
              <a:rPr lang="en-US"/>
              <a:pPr/>
              <a:t>1</a:t>
            </a:fld>
            <a:endParaRPr lang="en-US"/>
          </a:p>
        </p:txBody>
      </p:sp>
      <p:sp>
        <p:nvSpPr>
          <p:cNvPr id="113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95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380" y="293688"/>
            <a:ext cx="1170604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9380" y="1706564"/>
            <a:ext cx="11706040" cy="48275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914" y="293688"/>
            <a:ext cx="2926509" cy="62404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9384" y="293688"/>
            <a:ext cx="8573105" cy="62404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50240" y="1706880"/>
            <a:ext cx="5743787" cy="48276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610773" y="1706880"/>
            <a:ext cx="5743787" cy="23317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610773" y="4201161"/>
            <a:ext cx="5743787" cy="23334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32610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6220" y="2271713"/>
            <a:ext cx="11052360" cy="1568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291" y="4144968"/>
            <a:ext cx="9104220" cy="18700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3C37-E3E3-4225-B19E-58F4162F9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83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3C37-E3E3-4225-B19E-58F4162F9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65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826" y="4700588"/>
            <a:ext cx="11054511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826" y="3100388"/>
            <a:ext cx="11054511" cy="16002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3C37-E3E3-4225-B19E-58F4162F9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55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9383" y="1706564"/>
            <a:ext cx="5749807" cy="4827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5616" y="1706564"/>
            <a:ext cx="5749807" cy="4827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3C37-E3E3-4225-B19E-58F4162F9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89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380" y="1636714"/>
            <a:ext cx="574765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5" indent="0">
              <a:buNone/>
              <a:defRPr sz="1800" b="1"/>
            </a:lvl3pPr>
            <a:lvl4pPr marL="1371637" indent="0">
              <a:buNone/>
              <a:defRPr sz="1600" b="1"/>
            </a:lvl4pPr>
            <a:lvl5pPr marL="1828850" indent="0">
              <a:buNone/>
              <a:defRPr sz="1600" b="1"/>
            </a:lvl5pPr>
            <a:lvl6pPr marL="2286063" indent="0">
              <a:buNone/>
              <a:defRPr sz="1600" b="1"/>
            </a:lvl6pPr>
            <a:lvl7pPr marL="2743275" indent="0">
              <a:buNone/>
              <a:defRPr sz="1600" b="1"/>
            </a:lvl7pPr>
            <a:lvl8pPr marL="3200488" indent="0">
              <a:buNone/>
              <a:defRPr sz="1600" b="1"/>
            </a:lvl8pPr>
            <a:lvl9pPr marL="36577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380" y="2319338"/>
            <a:ext cx="574765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616" y="1636714"/>
            <a:ext cx="5749807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5" indent="0">
              <a:buNone/>
              <a:defRPr sz="1800" b="1"/>
            </a:lvl3pPr>
            <a:lvl4pPr marL="1371637" indent="0">
              <a:buNone/>
              <a:defRPr sz="1600" b="1"/>
            </a:lvl4pPr>
            <a:lvl5pPr marL="1828850" indent="0">
              <a:buNone/>
              <a:defRPr sz="1600" b="1"/>
            </a:lvl5pPr>
            <a:lvl6pPr marL="2286063" indent="0">
              <a:buNone/>
              <a:defRPr sz="1600" b="1"/>
            </a:lvl6pPr>
            <a:lvl7pPr marL="2743275" indent="0">
              <a:buNone/>
              <a:defRPr sz="1600" b="1"/>
            </a:lvl7pPr>
            <a:lvl8pPr marL="3200488" indent="0">
              <a:buNone/>
              <a:defRPr sz="1600" b="1"/>
            </a:lvl8pPr>
            <a:lvl9pPr marL="36577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616" y="2319338"/>
            <a:ext cx="5749807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3C37-E3E3-4225-B19E-58F4162F9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6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3C37-E3E3-4225-B19E-58F4162F9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84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3C37-E3E3-4225-B19E-58F4162F9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5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380" y="293688"/>
            <a:ext cx="1170604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380" y="1706564"/>
            <a:ext cx="11706040" cy="4827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382" y="290518"/>
            <a:ext cx="4279026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5378" y="290518"/>
            <a:ext cx="7270044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382" y="1530350"/>
            <a:ext cx="4279026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12" indent="0">
              <a:buNone/>
              <a:defRPr sz="1200"/>
            </a:lvl2pPr>
            <a:lvl3pPr marL="914425" indent="0">
              <a:buNone/>
              <a:defRPr sz="1000"/>
            </a:lvl3pPr>
            <a:lvl4pPr marL="1371637" indent="0">
              <a:buNone/>
              <a:defRPr sz="900"/>
            </a:lvl4pPr>
            <a:lvl5pPr marL="1828850" indent="0">
              <a:buNone/>
              <a:defRPr sz="900"/>
            </a:lvl5pPr>
            <a:lvl6pPr marL="2286063" indent="0">
              <a:buNone/>
              <a:defRPr sz="900"/>
            </a:lvl6pPr>
            <a:lvl7pPr marL="2743275" indent="0">
              <a:buNone/>
              <a:defRPr sz="900"/>
            </a:lvl7pPr>
            <a:lvl8pPr marL="3200488" indent="0">
              <a:buNone/>
              <a:defRPr sz="900"/>
            </a:lvl8pPr>
            <a:lvl9pPr marL="36577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3C37-E3E3-4225-B19E-58F4162F9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06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068" y="5121275"/>
            <a:ext cx="7803309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8068" y="654050"/>
            <a:ext cx="7803309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5" indent="0">
              <a:buNone/>
              <a:defRPr sz="2400"/>
            </a:lvl3pPr>
            <a:lvl4pPr marL="1371637" indent="0">
              <a:buNone/>
              <a:defRPr sz="2000"/>
            </a:lvl4pPr>
            <a:lvl5pPr marL="1828850" indent="0">
              <a:buNone/>
              <a:defRPr sz="2000"/>
            </a:lvl5pPr>
            <a:lvl6pPr marL="2286063" indent="0">
              <a:buNone/>
              <a:defRPr sz="2000"/>
            </a:lvl6pPr>
            <a:lvl7pPr marL="2743275" indent="0">
              <a:buNone/>
              <a:defRPr sz="2000"/>
            </a:lvl7pPr>
            <a:lvl8pPr marL="3200488" indent="0">
              <a:buNone/>
              <a:defRPr sz="2000"/>
            </a:lvl8pPr>
            <a:lvl9pPr marL="36577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8068" y="5724525"/>
            <a:ext cx="7803309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12" indent="0">
              <a:buNone/>
              <a:defRPr sz="1200"/>
            </a:lvl2pPr>
            <a:lvl3pPr marL="914425" indent="0">
              <a:buNone/>
              <a:defRPr sz="1000"/>
            </a:lvl3pPr>
            <a:lvl4pPr marL="1371637" indent="0">
              <a:buNone/>
              <a:defRPr sz="900"/>
            </a:lvl4pPr>
            <a:lvl5pPr marL="1828850" indent="0">
              <a:buNone/>
              <a:defRPr sz="900"/>
            </a:lvl5pPr>
            <a:lvl6pPr marL="2286063" indent="0">
              <a:buNone/>
              <a:defRPr sz="900"/>
            </a:lvl6pPr>
            <a:lvl7pPr marL="2743275" indent="0">
              <a:buNone/>
              <a:defRPr sz="900"/>
            </a:lvl7pPr>
            <a:lvl8pPr marL="3200488" indent="0">
              <a:buNone/>
              <a:defRPr sz="900"/>
            </a:lvl8pPr>
            <a:lvl9pPr marL="36577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3C37-E3E3-4225-B19E-58F4162F9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35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3C37-E3E3-4225-B19E-58F4162F9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00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914" y="293688"/>
            <a:ext cx="2926509" cy="6240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9384" y="293688"/>
            <a:ext cx="8573105" cy="6240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3C37-E3E3-4225-B19E-58F4162F9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6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826" y="4700588"/>
            <a:ext cx="11054511" cy="14525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826" y="3100388"/>
            <a:ext cx="11054511" cy="1600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12" indent="0">
              <a:buNone/>
              <a:defRPr sz="1800"/>
            </a:lvl2pPr>
            <a:lvl3pPr marL="914425" indent="0">
              <a:buNone/>
              <a:defRPr sz="1600"/>
            </a:lvl3pPr>
            <a:lvl4pPr marL="1371637" indent="0">
              <a:buNone/>
              <a:defRPr sz="1400"/>
            </a:lvl4pPr>
            <a:lvl5pPr marL="1828850" indent="0">
              <a:buNone/>
              <a:defRPr sz="1400"/>
            </a:lvl5pPr>
            <a:lvl6pPr marL="2286063" indent="0">
              <a:buNone/>
              <a:defRPr sz="1400"/>
            </a:lvl6pPr>
            <a:lvl7pPr marL="2743275" indent="0">
              <a:buNone/>
              <a:defRPr sz="1400"/>
            </a:lvl7pPr>
            <a:lvl8pPr marL="3200488" indent="0">
              <a:buNone/>
              <a:defRPr sz="1400"/>
            </a:lvl8pPr>
            <a:lvl9pPr marL="36577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380" y="293688"/>
            <a:ext cx="1170604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9383" y="1706564"/>
            <a:ext cx="5749807" cy="48275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5616" y="1706564"/>
            <a:ext cx="5749807" cy="48275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380" y="293688"/>
            <a:ext cx="11706040" cy="1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380" y="1636714"/>
            <a:ext cx="5747658" cy="6826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5" indent="0">
              <a:buNone/>
              <a:defRPr sz="1800" b="1"/>
            </a:lvl3pPr>
            <a:lvl4pPr marL="1371637" indent="0">
              <a:buNone/>
              <a:defRPr sz="1600" b="1"/>
            </a:lvl4pPr>
            <a:lvl5pPr marL="1828850" indent="0">
              <a:buNone/>
              <a:defRPr sz="1600" b="1"/>
            </a:lvl5pPr>
            <a:lvl6pPr marL="2286063" indent="0">
              <a:buNone/>
              <a:defRPr sz="1600" b="1"/>
            </a:lvl6pPr>
            <a:lvl7pPr marL="2743275" indent="0">
              <a:buNone/>
              <a:defRPr sz="1600" b="1"/>
            </a:lvl7pPr>
            <a:lvl8pPr marL="3200488" indent="0">
              <a:buNone/>
              <a:defRPr sz="1600" b="1"/>
            </a:lvl8pPr>
            <a:lvl9pPr marL="36577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380" y="2319338"/>
            <a:ext cx="5747658" cy="42148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616" y="1636714"/>
            <a:ext cx="5749807" cy="6826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5" indent="0">
              <a:buNone/>
              <a:defRPr sz="1800" b="1"/>
            </a:lvl3pPr>
            <a:lvl4pPr marL="1371637" indent="0">
              <a:buNone/>
              <a:defRPr sz="1600" b="1"/>
            </a:lvl4pPr>
            <a:lvl5pPr marL="1828850" indent="0">
              <a:buNone/>
              <a:defRPr sz="1600" b="1"/>
            </a:lvl5pPr>
            <a:lvl6pPr marL="2286063" indent="0">
              <a:buNone/>
              <a:defRPr sz="1600" b="1"/>
            </a:lvl6pPr>
            <a:lvl7pPr marL="2743275" indent="0">
              <a:buNone/>
              <a:defRPr sz="1600" b="1"/>
            </a:lvl7pPr>
            <a:lvl8pPr marL="3200488" indent="0">
              <a:buNone/>
              <a:defRPr sz="1600" b="1"/>
            </a:lvl8pPr>
            <a:lvl9pPr marL="36577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616" y="2319338"/>
            <a:ext cx="5749807" cy="42148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380" y="293688"/>
            <a:ext cx="1170604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382" y="290518"/>
            <a:ext cx="4279026" cy="12398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5378" y="290518"/>
            <a:ext cx="7270044" cy="62436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382" y="1530350"/>
            <a:ext cx="4279026" cy="5003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12" indent="0">
              <a:buNone/>
              <a:defRPr sz="1200"/>
            </a:lvl2pPr>
            <a:lvl3pPr marL="914425" indent="0">
              <a:buNone/>
              <a:defRPr sz="1000"/>
            </a:lvl3pPr>
            <a:lvl4pPr marL="1371637" indent="0">
              <a:buNone/>
              <a:defRPr sz="900"/>
            </a:lvl4pPr>
            <a:lvl5pPr marL="1828850" indent="0">
              <a:buNone/>
              <a:defRPr sz="900"/>
            </a:lvl5pPr>
            <a:lvl6pPr marL="2286063" indent="0">
              <a:buNone/>
              <a:defRPr sz="900"/>
            </a:lvl6pPr>
            <a:lvl7pPr marL="2743275" indent="0">
              <a:buNone/>
              <a:defRPr sz="900"/>
            </a:lvl7pPr>
            <a:lvl8pPr marL="3200488" indent="0">
              <a:buNone/>
              <a:defRPr sz="900"/>
            </a:lvl8pPr>
            <a:lvl9pPr marL="36577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068" y="5121275"/>
            <a:ext cx="7803309" cy="6032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8068" y="654050"/>
            <a:ext cx="7803309" cy="4389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5" indent="0">
              <a:buNone/>
              <a:defRPr sz="2400"/>
            </a:lvl3pPr>
            <a:lvl4pPr marL="1371637" indent="0">
              <a:buNone/>
              <a:defRPr sz="2000"/>
            </a:lvl4pPr>
            <a:lvl5pPr marL="1828850" indent="0">
              <a:buNone/>
              <a:defRPr sz="2000"/>
            </a:lvl5pPr>
            <a:lvl6pPr marL="2286063" indent="0">
              <a:buNone/>
              <a:defRPr sz="2000"/>
            </a:lvl6pPr>
            <a:lvl7pPr marL="2743275" indent="0">
              <a:buNone/>
              <a:defRPr sz="2000"/>
            </a:lvl7pPr>
            <a:lvl8pPr marL="3200488" indent="0">
              <a:buNone/>
              <a:defRPr sz="2000"/>
            </a:lvl8pPr>
            <a:lvl9pPr marL="36577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8068" y="5724525"/>
            <a:ext cx="7803309" cy="858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12" indent="0">
              <a:buNone/>
              <a:defRPr sz="1200"/>
            </a:lvl2pPr>
            <a:lvl3pPr marL="914425" indent="0">
              <a:buNone/>
              <a:defRPr sz="1000"/>
            </a:lvl3pPr>
            <a:lvl4pPr marL="1371637" indent="0">
              <a:buNone/>
              <a:defRPr sz="900"/>
            </a:lvl4pPr>
            <a:lvl5pPr marL="1828850" indent="0">
              <a:buNone/>
              <a:defRPr sz="900"/>
            </a:lvl5pPr>
            <a:lvl6pPr marL="2286063" indent="0">
              <a:buNone/>
              <a:defRPr sz="900"/>
            </a:lvl6pPr>
            <a:lvl7pPr marL="2743275" indent="0">
              <a:buNone/>
              <a:defRPr sz="900"/>
            </a:lvl7pPr>
            <a:lvl8pPr marL="3200488" indent="0">
              <a:buNone/>
              <a:defRPr sz="900"/>
            </a:lvl8pPr>
            <a:lvl9pPr marL="36577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7E7F5"/>
            </a:gs>
            <a:gs pos="50000">
              <a:srgbClr val="F2F7FC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6172200"/>
            <a:ext cx="11074400" cy="119097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0" y="6172201"/>
            <a:ext cx="965200" cy="1122114"/>
          </a:xfrm>
          <a:prstGeom prst="rect">
            <a:avLst/>
          </a:prstGeom>
          <a:solidFill>
            <a:srgbClr val="EB9E5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12039600" y="6172201"/>
            <a:ext cx="965200" cy="1096150"/>
          </a:xfrm>
          <a:prstGeom prst="rect">
            <a:avLst/>
          </a:prstGeom>
          <a:solidFill>
            <a:srgbClr val="EB9E5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267450"/>
            <a:ext cx="966788" cy="1028699"/>
          </a:xfrm>
          <a:prstGeom prst="rect">
            <a:avLst/>
          </a:prstGeom>
          <a:solidFill>
            <a:srgbClr val="162D5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12038012" y="6267450"/>
            <a:ext cx="966788" cy="1000125"/>
          </a:xfrm>
          <a:prstGeom prst="rect">
            <a:avLst/>
          </a:prstGeom>
          <a:solidFill>
            <a:srgbClr val="162D5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 Rounded MT Bold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ransition/>
  <p:hf hdr="0" ftr="0" dt="0"/>
  <p:txStyles>
    <p:titleStyle>
      <a:lvl1pPr algn="ctr" defTabSz="966814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66814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Century Gothic" pitchFamily="34" charset="0"/>
        </a:defRPr>
      </a:lvl2pPr>
      <a:lvl3pPr algn="ctr" defTabSz="966814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Century Gothic" pitchFamily="34" charset="0"/>
        </a:defRPr>
      </a:lvl3pPr>
      <a:lvl4pPr algn="ctr" defTabSz="966814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Century Gothic" pitchFamily="34" charset="0"/>
        </a:defRPr>
      </a:lvl4pPr>
      <a:lvl5pPr algn="ctr" defTabSz="966814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Century Gothic" pitchFamily="34" charset="0"/>
        </a:defRPr>
      </a:lvl5pPr>
      <a:lvl6pPr marL="457212" algn="ctr" defTabSz="966814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Century Gothic" pitchFamily="34" charset="0"/>
        </a:defRPr>
      </a:lvl6pPr>
      <a:lvl7pPr marL="914425" algn="ctr" defTabSz="966814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Century Gothic" pitchFamily="34" charset="0"/>
        </a:defRPr>
      </a:lvl7pPr>
      <a:lvl8pPr marL="1371637" algn="ctr" defTabSz="966814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Century Gothic" pitchFamily="34" charset="0"/>
        </a:defRPr>
      </a:lvl8pPr>
      <a:lvl9pPr marL="1828850" algn="ctr" defTabSz="966814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Century Gothic" pitchFamily="34" charset="0"/>
        </a:defRPr>
      </a:lvl9pPr>
    </p:titleStyle>
    <p:bodyStyle>
      <a:lvl1pPr marL="361960" indent="-361960" algn="l" defTabSz="966814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85835" indent="-303221" algn="l" defTabSz="966814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08121" indent="-241307" algn="l" defTabSz="966814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92321" indent="-242895" algn="l" defTabSz="966814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74934" indent="-241307" algn="l" defTabSz="966814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32147" indent="-241307" algn="l" defTabSz="966814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89360" indent="-241307" algn="l" defTabSz="966814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46572" indent="-241307" algn="l" defTabSz="966814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03785" indent="-241307" algn="l" defTabSz="966814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5" algn="l" defTabSz="9144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7" algn="l" defTabSz="9144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0" algn="l" defTabSz="9144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63" algn="l" defTabSz="9144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5" algn="l" defTabSz="9144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8" algn="l" defTabSz="9144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00" algn="l" defTabSz="9144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7E7F5"/>
            </a:gs>
            <a:gs pos="50000">
              <a:srgbClr val="F2F7FC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9380" y="293688"/>
            <a:ext cx="1170604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380" y="1706564"/>
            <a:ext cx="11706040" cy="4827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380" y="6780218"/>
            <a:ext cx="3036174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2448" y="6780218"/>
            <a:ext cx="4119907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9246" y="6780218"/>
            <a:ext cx="3036174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C3C37-E3E3-4225-B19E-58F4162F9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4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2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9" indent="-342909" algn="l" defTabSz="91442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70" indent="-285758" algn="l" defTabSz="91442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2" indent="-228606" algn="l" defTabSz="91442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4" indent="-228606" algn="l" defTabSz="91442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6" indent="-228606" algn="l" defTabSz="91442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9" indent="-228606" algn="l" defTabSz="9144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81" indent="-228606" algn="l" defTabSz="9144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94" indent="-228606" algn="l" defTabSz="9144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06" indent="-228606" algn="l" defTabSz="9144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5" algn="l" defTabSz="9144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7" algn="l" defTabSz="9144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0" algn="l" defTabSz="9144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63" algn="l" defTabSz="9144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5" algn="l" defTabSz="9144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8" algn="l" defTabSz="9144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00" algn="l" defTabSz="9144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7" name="Rectangle 3"/>
          <p:cNvSpPr>
            <a:spLocks noChangeArrowheads="1"/>
          </p:cNvSpPr>
          <p:nvPr/>
        </p:nvSpPr>
        <p:spPr bwMode="auto">
          <a:xfrm>
            <a:off x="1701800" y="1337310"/>
            <a:ext cx="9601200" cy="378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620" dirty="0">
                <a:solidFill>
                  <a:schemeClr val="tx1"/>
                </a:solidFill>
              </a:rPr>
              <a:t>The George W. Woodruff School of Mechanical Engineering </a:t>
            </a:r>
            <a:br>
              <a:rPr lang="en-US" sz="4620" dirty="0">
                <a:solidFill>
                  <a:schemeClr val="tx1"/>
                </a:solidFill>
              </a:rPr>
            </a:br>
            <a:r>
              <a:rPr lang="en-US" sz="4620" dirty="0">
                <a:solidFill>
                  <a:schemeClr val="tx1"/>
                </a:solidFill>
              </a:rPr>
              <a:t>at</a:t>
            </a:r>
            <a:br>
              <a:rPr lang="en-US" sz="4620" dirty="0">
                <a:solidFill>
                  <a:schemeClr val="tx1"/>
                </a:solidFill>
              </a:rPr>
            </a:br>
            <a:r>
              <a:rPr lang="en-US" sz="4620" dirty="0">
                <a:solidFill>
                  <a:schemeClr val="tx1"/>
                </a:solidFill>
              </a:rPr>
              <a:t>Georgia Tech</a:t>
            </a:r>
          </a:p>
          <a:p>
            <a:pPr algn="ctr"/>
            <a:endParaRPr lang="en-US" sz="4620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What is ME?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What jobs can I do as an ME?</a:t>
            </a:r>
          </a:p>
        </p:txBody>
      </p:sp>
    </p:spTree>
    <p:extLst>
      <p:ext uri="{BB962C8B-B14F-4D97-AF65-F5344CB8AC3E}">
        <p14:creationId xmlns:p14="http://schemas.microsoft.com/office/powerpoint/2010/main" val="22292651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53352" y="2431721"/>
            <a:ext cx="2885653" cy="238842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  <p:txBody>
          <a:bodyPr wrap="square" rtlCol="0" anchor="b" anchorCtr="1">
            <a:noAutofit/>
          </a:bodyPr>
          <a:lstStyle/>
          <a:p>
            <a:pPr algn="ctr"/>
            <a:r>
              <a:rPr lang="en-US" sz="1800">
                <a:solidFill>
                  <a:srgbClr val="FFFF00"/>
                </a:solidFill>
              </a:rPr>
              <a:t>Energy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50228" y="4883466"/>
            <a:ext cx="2885653" cy="238842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  <p:txBody>
          <a:bodyPr wrap="square" rtlCol="0" anchor="b" anchorCtr="1">
            <a:noAutofit/>
          </a:bodyPr>
          <a:lstStyle/>
          <a:p>
            <a:pPr algn="ctr"/>
            <a:r>
              <a:rPr lang="en-US" sz="1800">
                <a:solidFill>
                  <a:srgbClr val="FFFF00"/>
                </a:solidFill>
              </a:rPr>
              <a:t>Transportation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8104" y="4883466"/>
            <a:ext cx="2885653" cy="238842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  <p:txBody>
          <a:bodyPr wrap="square" rtlCol="0" anchor="b" anchorCtr="1">
            <a:noAutofit/>
          </a:bodyPr>
          <a:lstStyle/>
          <a:p>
            <a:pPr algn="ctr"/>
            <a:r>
              <a:rPr lang="en-US" sz="1800">
                <a:solidFill>
                  <a:srgbClr val="FFFF00"/>
                </a:solidFill>
              </a:rPr>
              <a:t>Environment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11950" y="2438400"/>
            <a:ext cx="2885653" cy="238842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  <p:txBody>
          <a:bodyPr wrap="square" rtlCol="0" anchor="b" anchorCtr="1">
            <a:noAutofit/>
          </a:bodyPr>
          <a:lstStyle/>
          <a:p>
            <a:pPr algn="ctr"/>
            <a:r>
              <a:rPr lang="en-US" sz="1800">
                <a:solidFill>
                  <a:srgbClr val="FFFF00"/>
                </a:solidFill>
              </a:rPr>
              <a:t>Defense &amp; Aerospace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96023" y="4879019"/>
            <a:ext cx="2885653" cy="238842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  <p:txBody>
          <a:bodyPr wrap="square" rtlCol="0" anchor="b" anchorCtr="1">
            <a:noAutofit/>
          </a:bodyPr>
          <a:lstStyle/>
          <a:p>
            <a:pPr algn="ctr"/>
            <a:r>
              <a:rPr lang="en-US" sz="1800">
                <a:solidFill>
                  <a:srgbClr val="FFFF00"/>
                </a:solidFill>
              </a:rPr>
              <a:t>Health &amp; Bio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50228" y="2428316"/>
            <a:ext cx="2885653" cy="238842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  <p:txBody>
          <a:bodyPr wrap="square" rtlCol="0" anchor="b" anchorCtr="1">
            <a:noAutofit/>
          </a:bodyPr>
          <a:lstStyle/>
          <a:p>
            <a:pPr algn="ctr"/>
            <a:r>
              <a:rPr lang="en-US" sz="1800">
                <a:solidFill>
                  <a:srgbClr val="FFFF00"/>
                </a:solidFill>
              </a:rPr>
              <a:t>Manufacturing</a:t>
            </a:r>
          </a:p>
        </p:txBody>
      </p:sp>
      <p:sp>
        <p:nvSpPr>
          <p:cNvPr id="12369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2363" y="727629"/>
            <a:ext cx="12522200" cy="1802658"/>
          </a:xfrm>
          <a:noFill/>
          <a:ln>
            <a:miter lim="800000"/>
            <a:headEnd/>
            <a:tailEnd/>
          </a:ln>
        </p:spPr>
        <p:txBody>
          <a:bodyPr vert="horz" wrap="square" lIns="96653" tIns="48326" rIns="96653" bIns="4832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3000"/>
              </a:lnSpc>
              <a:spcBef>
                <a:spcPts val="0"/>
              </a:spcBef>
            </a:pPr>
            <a:r>
              <a:rPr lang="en-US" sz="2400">
                <a:latin typeface="Arial Rounded MT Bold" pitchFamily="34" charset="0"/>
              </a:rPr>
              <a:t>Finding creative solutions to problems!  </a:t>
            </a:r>
          </a:p>
          <a:p>
            <a:pPr>
              <a:lnSpc>
                <a:spcPct val="113000"/>
              </a:lnSpc>
              <a:spcBef>
                <a:spcPts val="0"/>
              </a:spcBef>
            </a:pPr>
            <a:r>
              <a:rPr lang="en-US" sz="2400">
                <a:latin typeface="Arial Rounded MT Bold" pitchFamily="34" charset="0"/>
              </a:rPr>
              <a:t>Perhaps the broadest of all the engineering disciplines.</a:t>
            </a:r>
          </a:p>
          <a:p>
            <a:pPr>
              <a:lnSpc>
                <a:spcPct val="113000"/>
              </a:lnSpc>
              <a:spcBef>
                <a:spcPts val="0"/>
              </a:spcBef>
            </a:pPr>
            <a:r>
              <a:rPr lang="en-US" sz="2400">
                <a:latin typeface="Arial Rounded MT Bold" pitchFamily="34" charset="0"/>
              </a:rPr>
              <a:t>Working with motion, energy, forces, and heat. </a:t>
            </a:r>
          </a:p>
          <a:p>
            <a:pPr>
              <a:lnSpc>
                <a:spcPct val="113000"/>
              </a:lnSpc>
              <a:spcBef>
                <a:spcPts val="0"/>
              </a:spcBef>
            </a:pPr>
            <a:r>
              <a:rPr lang="en-US" sz="2400">
                <a:latin typeface="Arial Rounded MT Bold" pitchFamily="34" charset="0"/>
              </a:rPr>
              <a:t>Concerned with analysis, design, manufacture and operation of: </a:t>
            </a:r>
          </a:p>
        </p:txBody>
      </p:sp>
      <p:sp>
        <p:nvSpPr>
          <p:cNvPr id="12369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3"/>
            <a:ext cx="9750131" cy="758613"/>
          </a:xfrm>
          <a:noFill/>
          <a:ln>
            <a:miter lim="800000"/>
            <a:headEnd/>
            <a:tailEnd/>
          </a:ln>
        </p:spPr>
        <p:txBody>
          <a:bodyPr vert="horz" wrap="square" lIns="96653" tIns="48326" rIns="96653" bIns="48326" numCol="1" anchor="t" anchorCtr="0" compatLnSpc="1">
            <a:prstTxWarp prst="textNoShape">
              <a:avLst/>
            </a:prstTxWarp>
          </a:bodyPr>
          <a:lstStyle/>
          <a:p>
            <a:r>
              <a:rPr lang="en-US" sz="4200" b="1" dirty="0">
                <a:solidFill>
                  <a:schemeClr val="tx1"/>
                </a:solidFill>
                <a:latin typeface="Arial Rounded MT Bold" pitchFamily="34" charset="0"/>
              </a:rPr>
              <a:t>Mechanical Engineering Is…</a:t>
            </a:r>
          </a:p>
        </p:txBody>
      </p:sp>
      <p:pic>
        <p:nvPicPr>
          <p:cNvPr id="7" name="Picture 6" descr="tweel-airless-tire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" r="5122"/>
          <a:stretch/>
        </p:blipFill>
        <p:spPr bwMode="auto">
          <a:xfrm>
            <a:off x="7267249" y="2513572"/>
            <a:ext cx="26670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89" y="4945567"/>
            <a:ext cx="264033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hadow_Hand_Bul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949" y="4941489"/>
            <a:ext cx="170180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0257129" y="362393"/>
            <a:ext cx="2640330" cy="153646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6661" tIns="48331" rIns="96661" bIns="4833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 dirty="0">
                <a:solidFill>
                  <a:srgbClr val="FFFF00"/>
                </a:solidFill>
              </a:rPr>
              <a:t>“Scientists discover the world that exists; engineers create the world that never was.”  </a:t>
            </a:r>
          </a:p>
          <a:p>
            <a:pPr>
              <a:spcBef>
                <a:spcPct val="50000"/>
              </a:spcBef>
            </a:pPr>
            <a:r>
              <a:rPr lang="en-US" sz="1700" dirty="0">
                <a:solidFill>
                  <a:srgbClr val="FFFF00"/>
                </a:solidFill>
              </a:rPr>
              <a:t>-Theodore Von Karman</a:t>
            </a:r>
            <a:endParaRPr lang="en-US" sz="1700" i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8"/>
          <a:stretch/>
        </p:blipFill>
        <p:spPr>
          <a:xfrm>
            <a:off x="986124" y="4964396"/>
            <a:ext cx="2604152" cy="1930166"/>
          </a:xfrm>
          <a:prstGeom prst="rect">
            <a:avLst/>
          </a:prstGeom>
        </p:spPr>
      </p:pic>
      <p:pic>
        <p:nvPicPr>
          <p:cNvPr id="8" name="Picture 7" descr="Wi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83" y="2493367"/>
            <a:ext cx="2669974" cy="19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9" b="22948"/>
          <a:stretch/>
        </p:blipFill>
        <p:spPr>
          <a:xfrm>
            <a:off x="4089046" y="2530287"/>
            <a:ext cx="2711140" cy="19555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662" y="3105107"/>
            <a:ext cx="2785679" cy="278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2731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705" y="77547"/>
            <a:ext cx="6827520" cy="72376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73152" y="1942813"/>
            <a:ext cx="183164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3333CC"/>
                </a:solidFill>
              </a:rPr>
              <a:t>Field Engr.</a:t>
            </a:r>
          </a:p>
          <a:p>
            <a:r>
              <a:rPr lang="en-US" sz="1700" dirty="0">
                <a:solidFill>
                  <a:srgbClr val="3333CC"/>
                </a:solidFill>
              </a:rPr>
              <a:t>Technical Sales</a:t>
            </a:r>
          </a:p>
          <a:p>
            <a:endParaRPr lang="en-US" sz="1700" dirty="0">
              <a:solidFill>
                <a:srgbClr val="33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2844" y="886655"/>
            <a:ext cx="2846224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00" dirty="0">
                <a:solidFill>
                  <a:srgbClr val="3333CC"/>
                </a:solidFill>
              </a:rPr>
              <a:t>Equipment Design</a:t>
            </a:r>
          </a:p>
          <a:p>
            <a:pPr algn="r"/>
            <a:r>
              <a:rPr lang="en-US" sz="1700" dirty="0">
                <a:solidFill>
                  <a:srgbClr val="3333CC"/>
                </a:solidFill>
              </a:rPr>
              <a:t>Automation &amp; Robotics</a:t>
            </a:r>
          </a:p>
          <a:p>
            <a:pPr algn="r"/>
            <a:r>
              <a:rPr lang="en-US" sz="1700" dirty="0">
                <a:solidFill>
                  <a:srgbClr val="3333CC"/>
                </a:solidFill>
              </a:rPr>
              <a:t>Transportation </a:t>
            </a:r>
          </a:p>
          <a:p>
            <a:pPr algn="r"/>
            <a:r>
              <a:rPr lang="en-US" sz="1700" dirty="0">
                <a:solidFill>
                  <a:srgbClr val="3333CC"/>
                </a:solidFill>
              </a:rPr>
              <a:t>Logistics</a:t>
            </a:r>
          </a:p>
          <a:p>
            <a:pPr algn="r"/>
            <a:r>
              <a:rPr lang="en-US" sz="1700" dirty="0">
                <a:solidFill>
                  <a:srgbClr val="3333CC"/>
                </a:solidFill>
              </a:rPr>
              <a:t>Supply Chain</a:t>
            </a:r>
          </a:p>
          <a:p>
            <a:pPr algn="r"/>
            <a:r>
              <a:rPr lang="en-US" sz="1700" dirty="0">
                <a:solidFill>
                  <a:srgbClr val="3333CC"/>
                </a:solidFill>
              </a:rPr>
              <a:t>Lean 6 Sigma</a:t>
            </a:r>
          </a:p>
          <a:p>
            <a:pPr algn="r"/>
            <a:r>
              <a:rPr lang="en-US" sz="1700" dirty="0">
                <a:solidFill>
                  <a:srgbClr val="3333CC"/>
                </a:solidFill>
              </a:rPr>
              <a:t>Continuous Improvement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98169" y="5791123"/>
            <a:ext cx="17004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3333CC"/>
                </a:solidFill>
              </a:rPr>
              <a:t>Reuse</a:t>
            </a:r>
          </a:p>
          <a:p>
            <a:r>
              <a:rPr lang="en-US" sz="1700" dirty="0">
                <a:solidFill>
                  <a:srgbClr val="3333CC"/>
                </a:solidFill>
              </a:rPr>
              <a:t>Recycling</a:t>
            </a:r>
          </a:p>
          <a:p>
            <a:r>
              <a:rPr lang="en-US" sz="1700" dirty="0">
                <a:solidFill>
                  <a:srgbClr val="3333CC"/>
                </a:solidFill>
              </a:rPr>
              <a:t>Disposal</a:t>
            </a:r>
          </a:p>
          <a:p>
            <a:r>
              <a:rPr lang="en-US" sz="1700" dirty="0">
                <a:solidFill>
                  <a:srgbClr val="3333CC"/>
                </a:solidFill>
              </a:rPr>
              <a:t>Sustainability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1200" y="6794167"/>
            <a:ext cx="29350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00" dirty="0">
                <a:solidFill>
                  <a:srgbClr val="3333CC"/>
                </a:solidFill>
              </a:rPr>
              <a:t>Research &amp; Development</a:t>
            </a:r>
          </a:p>
          <a:p>
            <a:pPr algn="r"/>
            <a:endParaRPr lang="en-US" sz="1700" dirty="0">
              <a:solidFill>
                <a:srgbClr val="33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7969" y="4160539"/>
            <a:ext cx="2476981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rgbClr val="3333CC"/>
                </a:solidFill>
              </a:rPr>
              <a:t>Project Management</a:t>
            </a:r>
          </a:p>
          <a:p>
            <a:pPr algn="ctr"/>
            <a:r>
              <a:rPr lang="en-US" sz="1700" dirty="0">
                <a:solidFill>
                  <a:srgbClr val="3333CC"/>
                </a:solidFill>
              </a:rPr>
              <a:t>Business Analysis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91259" y="3900140"/>
            <a:ext cx="267119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3333CC"/>
                </a:solidFill>
              </a:rPr>
              <a:t>Raw Material Extraction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98131" y="4354"/>
            <a:ext cx="2057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3333CC"/>
                </a:solidFill>
              </a:rPr>
              <a:t>Fabrication</a:t>
            </a:r>
          </a:p>
          <a:p>
            <a:r>
              <a:rPr lang="en-US" sz="1700" dirty="0">
                <a:solidFill>
                  <a:srgbClr val="3333CC"/>
                </a:solidFill>
              </a:rPr>
              <a:t>Testing</a:t>
            </a:r>
          </a:p>
        </p:txBody>
      </p:sp>
      <p:sp>
        <p:nvSpPr>
          <p:cNvPr id="12" name="Rectangle 11"/>
          <p:cNvSpPr/>
          <p:nvPr/>
        </p:nvSpPr>
        <p:spPr>
          <a:xfrm rot="4316989">
            <a:off x="9872582" y="4691070"/>
            <a:ext cx="1536098" cy="1323901"/>
          </a:xfrm>
          <a:prstGeom prst="rect">
            <a:avLst/>
          </a:prstGeom>
          <a:noFill/>
          <a:effectLst/>
        </p:spPr>
        <p:txBody>
          <a:bodyPr spcFirstLastPara="1" wrap="none" lIns="91440" tIns="45720" rIns="91440" bIns="45720" numCol="1">
            <a:prstTxWarp prst="textArchUp">
              <a:avLst>
                <a:gd name="adj" fmla="val 5942090"/>
              </a:avLst>
            </a:prstTxWarp>
            <a:spAutoFit/>
          </a:bodyPr>
          <a:lstStyle/>
          <a:p>
            <a:pPr algn="ctr"/>
            <a:r>
              <a:rPr lang="en-US" sz="1400" dirty="0">
                <a:ln w="0"/>
                <a:solidFill>
                  <a:schemeClr val="tx1"/>
                </a:solidFill>
                <a:latin typeface="Lucida Calligraphy" panose="03010101010101010101" pitchFamily="66" charset="0"/>
              </a:rPr>
              <a:t>END OF LIFE</a:t>
            </a:r>
          </a:p>
        </p:txBody>
      </p:sp>
      <p:sp>
        <p:nvSpPr>
          <p:cNvPr id="13" name="Rectangle 12"/>
          <p:cNvSpPr/>
          <p:nvPr/>
        </p:nvSpPr>
        <p:spPr>
          <a:xfrm rot="2264973">
            <a:off x="10230120" y="2689971"/>
            <a:ext cx="1536098" cy="1323901"/>
          </a:xfrm>
          <a:prstGeom prst="rect">
            <a:avLst/>
          </a:prstGeom>
          <a:noFill/>
          <a:effectLst/>
        </p:spPr>
        <p:txBody>
          <a:bodyPr spcFirstLastPara="1" wrap="none" lIns="91440" tIns="45720" rIns="91440" bIns="45720" numCol="1">
            <a:prstTxWarp prst="textArchUp">
              <a:avLst>
                <a:gd name="adj" fmla="val 5942090"/>
              </a:avLst>
            </a:prstTxWarp>
            <a:spAutoFit/>
          </a:bodyPr>
          <a:lstStyle/>
          <a:p>
            <a:pPr algn="ctr"/>
            <a:r>
              <a:rPr lang="en-US" sz="1400">
                <a:ln w="0"/>
                <a:solidFill>
                  <a:schemeClr val="tx1"/>
                </a:solidFill>
                <a:latin typeface="Lucida Calligraphy" panose="03010101010101010101" pitchFamily="66" charset="0"/>
              </a:rPr>
              <a:t>SERVICING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15062" y="46071"/>
            <a:ext cx="5867401" cy="7586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ctr" defTabSz="966788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66788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Century Gothic" pitchFamily="34" charset="0"/>
              </a:defRPr>
            </a:lvl2pPr>
            <a:lvl3pPr algn="ctr" defTabSz="966788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Century Gothic" pitchFamily="34" charset="0"/>
              </a:defRPr>
            </a:lvl3pPr>
            <a:lvl4pPr algn="ctr" defTabSz="966788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Century Gothic" pitchFamily="34" charset="0"/>
              </a:defRPr>
            </a:lvl4pPr>
            <a:lvl5pPr algn="ctr" defTabSz="966788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defTabSz="966788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defTabSz="966788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defTabSz="966788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defTabSz="966788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l"/>
            <a:r>
              <a:rPr lang="en-US" sz="3600" kern="0">
                <a:solidFill>
                  <a:schemeClr val="tx1"/>
                </a:solidFill>
                <a:latin typeface="Arial Rounded MT Bold" pitchFamily="34" charset="0"/>
              </a:rPr>
              <a:t>ME: Ideas to Reality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35889" y="4657476"/>
            <a:ext cx="2826565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00" dirty="0">
                <a:solidFill>
                  <a:srgbClr val="3333CC"/>
                </a:solidFill>
              </a:rPr>
              <a:t>Ideation</a:t>
            </a:r>
          </a:p>
          <a:p>
            <a:pPr algn="r"/>
            <a:r>
              <a:rPr lang="en-US" sz="1700" dirty="0">
                <a:solidFill>
                  <a:srgbClr val="3333CC"/>
                </a:solidFill>
              </a:rPr>
              <a:t>Analysis (FEA, CAD)</a:t>
            </a:r>
          </a:p>
          <a:p>
            <a:pPr algn="r"/>
            <a:r>
              <a:rPr lang="en-US" sz="1700" dirty="0">
                <a:solidFill>
                  <a:srgbClr val="3333CC"/>
                </a:solidFill>
              </a:rPr>
              <a:t>Prototyping (3D printing)</a:t>
            </a:r>
          </a:p>
          <a:p>
            <a:pPr algn="r"/>
            <a:r>
              <a:rPr lang="en-US" sz="1700" dirty="0">
                <a:solidFill>
                  <a:srgbClr val="3333CC"/>
                </a:solidFill>
              </a:rPr>
              <a:t>Validation</a:t>
            </a:r>
          </a:p>
          <a:p>
            <a:pPr algn="r"/>
            <a:r>
              <a:rPr lang="en-US" sz="1700" dirty="0">
                <a:solidFill>
                  <a:srgbClr val="3333CC"/>
                </a:solidFill>
              </a:rPr>
              <a:t>Systems Engineering</a:t>
            </a:r>
          </a:p>
          <a:p>
            <a:pPr algn="r"/>
            <a:r>
              <a:rPr lang="en-US" sz="1700" dirty="0">
                <a:solidFill>
                  <a:srgbClr val="3333CC"/>
                </a:solidFill>
              </a:rPr>
              <a:t>Patent Law</a:t>
            </a:r>
          </a:p>
          <a:p>
            <a:pPr algn="r"/>
            <a:endParaRPr lang="en-US" sz="1700" dirty="0">
              <a:solidFill>
                <a:srgbClr val="3333CC"/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25934" y="713681"/>
            <a:ext cx="2586718" cy="63729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h="101600"/>
          </a:sp3d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US" sz="5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>
                <a:latin typeface="Arial Rounded MT Bold" pitchFamily="34" charset="0"/>
              </a:rPr>
              <a:t>Examples of Design</a:t>
            </a:r>
          </a:p>
          <a:p>
            <a:pPr marL="245016" indent="-245016">
              <a:lnSpc>
                <a:spcPct val="90000"/>
              </a:lnSpc>
            </a:pPr>
            <a:r>
              <a:rPr lang="en-US" sz="1700" b="0" dirty="0">
                <a:latin typeface="Arial Rounded MT Bold" pitchFamily="34" charset="0"/>
              </a:rPr>
              <a:t>Machines that manufacture and package all varieties of products </a:t>
            </a:r>
          </a:p>
          <a:p>
            <a:pPr marL="245016" indent="-245016">
              <a:lnSpc>
                <a:spcPct val="90000"/>
              </a:lnSpc>
            </a:pPr>
            <a:r>
              <a:rPr lang="en-US" sz="1700" b="0" dirty="0">
                <a:latin typeface="Arial Rounded MT Bold" pitchFamily="34" charset="0"/>
              </a:rPr>
              <a:t>Sports equipment</a:t>
            </a:r>
          </a:p>
          <a:p>
            <a:pPr marL="245016" indent="-245016">
              <a:lnSpc>
                <a:spcPct val="90000"/>
              </a:lnSpc>
            </a:pPr>
            <a:r>
              <a:rPr lang="en-US" sz="1700" b="0" dirty="0">
                <a:latin typeface="Arial Rounded MT Bold" pitchFamily="34" charset="0"/>
              </a:rPr>
              <a:t>Consumer products (napkins to roller coasters)</a:t>
            </a:r>
          </a:p>
          <a:p>
            <a:pPr marL="245016" indent="-245016">
              <a:lnSpc>
                <a:spcPct val="90000"/>
              </a:lnSpc>
            </a:pPr>
            <a:r>
              <a:rPr lang="en-US" sz="1700" b="0" dirty="0">
                <a:latin typeface="Arial Rounded MT Bold" pitchFamily="34" charset="0"/>
              </a:rPr>
              <a:t>Automation - conveyors, robots, production lines</a:t>
            </a:r>
          </a:p>
          <a:p>
            <a:pPr marL="245016" indent="-245016">
              <a:lnSpc>
                <a:spcPct val="90000"/>
              </a:lnSpc>
            </a:pPr>
            <a:r>
              <a:rPr lang="en-US" sz="1700" b="0" dirty="0">
                <a:latin typeface="Arial Rounded MT Bold" pitchFamily="34" charset="0"/>
              </a:rPr>
              <a:t>Cars, trucks, heavy equipment, buses, aircraft, ships</a:t>
            </a:r>
          </a:p>
          <a:p>
            <a:pPr marL="245016" indent="-245016">
              <a:lnSpc>
                <a:spcPct val="90000"/>
              </a:lnSpc>
            </a:pPr>
            <a:r>
              <a:rPr lang="en-US" sz="1700" b="0" dirty="0">
                <a:latin typeface="Arial Rounded MT Bold" pitchFamily="34" charset="0"/>
              </a:rPr>
              <a:t>Construction equip.</a:t>
            </a:r>
          </a:p>
          <a:p>
            <a:pPr marL="245016" indent="-245016">
              <a:lnSpc>
                <a:spcPct val="90000"/>
              </a:lnSpc>
            </a:pPr>
            <a:r>
              <a:rPr lang="en-US" sz="1700" b="0" dirty="0">
                <a:latin typeface="Arial Rounded MT Bold" pitchFamily="34" charset="0"/>
              </a:rPr>
              <a:t>Oil well drilling and extraction equipment</a:t>
            </a:r>
          </a:p>
          <a:p>
            <a:pPr marL="245016" indent="-245016">
              <a:lnSpc>
                <a:spcPct val="90000"/>
              </a:lnSpc>
            </a:pPr>
            <a:r>
              <a:rPr lang="en-US" sz="1700" b="0" dirty="0">
                <a:latin typeface="Arial Rounded MT Bold" pitchFamily="34" charset="0"/>
              </a:rPr>
              <a:t>Electronics</a:t>
            </a:r>
          </a:p>
          <a:p>
            <a:pPr marL="245016" indent="-245016">
              <a:lnSpc>
                <a:spcPct val="90000"/>
              </a:lnSpc>
            </a:pPr>
            <a:r>
              <a:rPr lang="en-US" sz="1700" b="0" dirty="0">
                <a:latin typeface="Arial Rounded MT Bold" pitchFamily="34" charset="0"/>
              </a:rPr>
              <a:t>Nearly every man made object has been worked on by a Mechanical Eng.</a:t>
            </a:r>
          </a:p>
        </p:txBody>
      </p:sp>
    </p:spTree>
    <p:extLst>
      <p:ext uri="{BB962C8B-B14F-4D97-AF65-F5344CB8AC3E}">
        <p14:creationId xmlns:p14="http://schemas.microsoft.com/office/powerpoint/2010/main" val="2704861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/>
      <p:bldP spid="10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3284653" y="3058411"/>
            <a:ext cx="3088465" cy="18405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  <p:txBody>
          <a:bodyPr wrap="square" rtlCol="0" anchor="b" anchorCtr="1">
            <a:no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Consulting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71814" y="3048251"/>
            <a:ext cx="3088465" cy="18405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  <p:txBody>
          <a:bodyPr wrap="square" lIns="45720" rIns="45720" rtlCol="0" anchor="b" anchorCtr="1">
            <a:noAutofit/>
          </a:bodyPr>
          <a:lstStyle/>
          <a:p>
            <a:pPr algn="ctr"/>
            <a:r>
              <a:rPr lang="en-US" sz="1700" dirty="0">
                <a:solidFill>
                  <a:schemeClr val="tx1"/>
                </a:solidFill>
              </a:rPr>
              <a:t>Toy Design &amp; Manufacturing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676085" y="3058411"/>
            <a:ext cx="3090672" cy="18405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  <p:txBody>
          <a:bodyPr wrap="square" lIns="45720" rIns="45720" rtlCol="0" anchor="b" anchorCtr="1">
            <a:no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Construction &amp; Equipment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684269" y="5181550"/>
            <a:ext cx="3088465" cy="18405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  <p:txBody>
          <a:bodyPr wrap="square" rtlCol="0" anchor="b" anchorCtr="1">
            <a:no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And many more…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>
                <a:solidFill>
                  <a:schemeClr val="tx1"/>
                </a:solidFill>
              </a:rPr>
              <a:t>HVAC &amp; Refrigeration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>
                <a:solidFill>
                  <a:schemeClr val="tx1"/>
                </a:solidFill>
              </a:rPr>
              <a:t>Electronics, telecom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>
                <a:solidFill>
                  <a:schemeClr val="tx1"/>
                </a:solidFill>
              </a:rPr>
              <a:t>Consumer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>
                <a:solidFill>
                  <a:schemeClr val="tx1"/>
                </a:solidFill>
              </a:rPr>
              <a:t>Chemical, pharmaceutical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>
                <a:solidFill>
                  <a:schemeClr val="tx1"/>
                </a:solidFill>
              </a:rPr>
              <a:t>National laboratories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>
                <a:solidFill>
                  <a:schemeClr val="tx1"/>
                </a:solidFill>
              </a:rPr>
              <a:t>Military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9495" y="3043704"/>
            <a:ext cx="3090672" cy="18405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  <p:txBody>
          <a:bodyPr wrap="square" rtlCol="0" anchor="b" anchorCtr="1">
            <a:no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Oil &amp; Gas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288" y="5181550"/>
            <a:ext cx="3090672" cy="18405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  <p:txBody>
          <a:bodyPr wrap="square" rtlCol="0" anchor="b" anchorCtr="1">
            <a:no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Automation &amp; Robotics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84653" y="5181550"/>
            <a:ext cx="3090672" cy="18405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  <p:txBody>
          <a:bodyPr wrap="square" rtlCol="0" anchor="b" anchorCtr="1">
            <a:no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Power Generation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79101" y="5181550"/>
            <a:ext cx="3090672" cy="18405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  <p:txBody>
          <a:bodyPr wrap="square" rtlCol="0" anchor="b" anchorCtr="1">
            <a:no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Biomedical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76894" y="937833"/>
            <a:ext cx="3090672" cy="18379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  <p:txBody>
          <a:bodyPr wrap="square" rtlCol="0" anchor="b" anchorCtr="1">
            <a:no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Food &amp; Beverage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84491" y="937833"/>
            <a:ext cx="3088465" cy="18405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  <p:txBody>
          <a:bodyPr wrap="square" rtlCol="0" anchor="b" anchorCtr="1">
            <a:noAutofit/>
          </a:bodyPr>
          <a:lstStyle/>
          <a:p>
            <a:pPr algn="ctr"/>
            <a:r>
              <a:rPr lang="en-US" sz="1700">
                <a:solidFill>
                  <a:schemeClr val="tx1"/>
                </a:solidFill>
              </a:rPr>
              <a:t>Automotive, Rail, Ships, </a:t>
            </a:r>
            <a:r>
              <a:rPr lang="en-US" sz="1700" err="1">
                <a:solidFill>
                  <a:schemeClr val="tx1"/>
                </a:solidFill>
              </a:rPr>
              <a:t>etc</a:t>
            </a:r>
            <a:endParaRPr lang="en-US" sz="170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495" y="938652"/>
            <a:ext cx="3088465" cy="18405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  <p:txBody>
          <a:bodyPr wrap="square" rtlCol="0" anchor="b" anchorCtr="1">
            <a:no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Aerospace &amp; Defense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676085" y="941901"/>
            <a:ext cx="3088465" cy="18405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  <p:txBody>
          <a:bodyPr wrap="square" rtlCol="0" anchor="b" anchorCtr="1">
            <a:no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Renewable Energy</a:t>
            </a:r>
          </a:p>
        </p:txBody>
      </p:sp>
      <p:sp>
        <p:nvSpPr>
          <p:cNvPr id="12349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01800" y="3"/>
            <a:ext cx="9601200" cy="758613"/>
          </a:xfrm>
          <a:noFill/>
          <a:ln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r>
              <a:rPr lang="en-US" sz="4200" b="1" dirty="0">
                <a:solidFill>
                  <a:schemeClr val="tx1"/>
                </a:solidFill>
                <a:latin typeface="Arial Rounded MT Bold" pitchFamily="34" charset="0"/>
              </a:rPr>
              <a:t>What Industries Hire ME’s?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5" b="15763"/>
          <a:stretch/>
        </p:blipFill>
        <p:spPr>
          <a:xfrm>
            <a:off x="226771" y="1037484"/>
            <a:ext cx="2710232" cy="1447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3130776"/>
            <a:ext cx="2743199" cy="145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4" r="994" b="13810"/>
          <a:stretch/>
        </p:blipFill>
        <p:spPr>
          <a:xfrm>
            <a:off x="9807973" y="3143604"/>
            <a:ext cx="2785594" cy="14393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" t="10051" r="-1134" b="18275"/>
          <a:stretch/>
        </p:blipFill>
        <p:spPr>
          <a:xfrm>
            <a:off x="6685281" y="3124200"/>
            <a:ext cx="2713720" cy="14587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5" r="8396"/>
          <a:stretch/>
        </p:blipFill>
        <p:spPr>
          <a:xfrm>
            <a:off x="295138" y="3122003"/>
            <a:ext cx="2702061" cy="14615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950" y="1043569"/>
            <a:ext cx="2785594" cy="14338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1" t="31433" r="381" b="16179"/>
          <a:stretch/>
        </p:blipFill>
        <p:spPr>
          <a:xfrm>
            <a:off x="226772" y="5260645"/>
            <a:ext cx="2880156" cy="14781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1037484"/>
            <a:ext cx="2743199" cy="14449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5260645"/>
            <a:ext cx="2743199" cy="14739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081" y="1043568"/>
            <a:ext cx="2732920" cy="14417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081" y="5260645"/>
            <a:ext cx="2732920" cy="147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4678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25600" y="0"/>
            <a:ext cx="9753600" cy="704427"/>
          </a:xfrm>
          <a:noFill/>
          <a:ln>
            <a:miter lim="800000"/>
            <a:headEnd/>
            <a:tailEnd/>
          </a:ln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r>
              <a:rPr lang="en-US" sz="4267" b="1" dirty="0">
                <a:solidFill>
                  <a:schemeClr val="tx1"/>
                </a:solidFill>
                <a:latin typeface="Arial Rounded MT Bold" pitchFamily="34" charset="0"/>
              </a:rPr>
              <a:t>Our Recent Graduates Are At: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19270" y="728134"/>
            <a:ext cx="7255565" cy="6587065"/>
          </a:xfrm>
          <a:noFill/>
          <a:ln>
            <a:miter lim="800000"/>
            <a:headEnd/>
            <a:tailEnd/>
          </a:ln>
        </p:spPr>
        <p:txBody>
          <a:bodyPr vert="horz" wrap="square" lIns="97536" tIns="0" rIns="97536" bIns="48768" numCol="1" anchor="t" anchorCtr="0" compatLnSpc="1">
            <a:prstTxWarp prst="textNoShape">
              <a:avLst/>
            </a:prstTxWarp>
          </a:bodyPr>
          <a:lstStyle/>
          <a:p>
            <a:pPr marL="241300" indent="-241300" fontAlgn="t">
              <a:spcBef>
                <a:spcPct val="0"/>
              </a:spcBef>
            </a:pPr>
            <a:r>
              <a:rPr lang="en-US" sz="1800" b="1" dirty="0">
                <a:solidFill>
                  <a:srgbClr val="800080"/>
                </a:solidFill>
                <a:latin typeface="Arial Rounded MT Bold" pitchFamily="34" charset="0"/>
                <a:cs typeface="Arial" charset="0"/>
              </a:rPr>
              <a:t>Automotive </a:t>
            </a:r>
          </a:p>
          <a:p>
            <a:pPr marL="241300" lvl="1" indent="-241300" fontAlgn="t">
              <a:spcBef>
                <a:spcPct val="0"/>
              </a:spcBef>
              <a:buNone/>
            </a:pPr>
            <a:r>
              <a:rPr lang="en-US" sz="1800" b="1" dirty="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	Ford, GM, Toyota, BMW, KIA, Honda, </a:t>
            </a:r>
            <a:r>
              <a:rPr lang="en-US" sz="1800" b="1" dirty="0">
                <a:latin typeface="Arial Rounded MT Bold" pitchFamily="34" charset="0"/>
                <a:cs typeface="Arial" charset="0"/>
              </a:rPr>
              <a:t>Mercedes, Bosch, Michelin, Tesla, Porsche, </a:t>
            </a:r>
          </a:p>
          <a:p>
            <a:pPr marL="241300" lvl="1" indent="-241300" fontAlgn="t">
              <a:spcBef>
                <a:spcPct val="0"/>
              </a:spcBef>
              <a:buNone/>
            </a:pPr>
            <a:endParaRPr lang="en-US" sz="800" b="1" dirty="0">
              <a:latin typeface="Arial Rounded MT Bold" pitchFamily="34" charset="0"/>
              <a:cs typeface="Arial" charset="0"/>
            </a:endParaRPr>
          </a:p>
          <a:p>
            <a:pPr marL="241300" indent="-241300" fontAlgn="t">
              <a:spcBef>
                <a:spcPct val="0"/>
              </a:spcBef>
            </a:pPr>
            <a:r>
              <a:rPr lang="en-US" sz="1800" b="1" dirty="0">
                <a:solidFill>
                  <a:srgbClr val="800080"/>
                </a:solidFill>
                <a:latin typeface="Arial Rounded MT Bold" pitchFamily="34" charset="0"/>
                <a:cs typeface="Arial" charset="0"/>
              </a:rPr>
              <a:t>Energy, Oil &amp; Gas</a:t>
            </a:r>
          </a:p>
          <a:p>
            <a:pPr marL="241300" lvl="1" indent="-241300" fontAlgn="t">
              <a:spcBef>
                <a:spcPct val="0"/>
              </a:spcBef>
              <a:buNone/>
            </a:pPr>
            <a:r>
              <a:rPr lang="en-US" sz="1800" b="1" dirty="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	BP, Citgo, Baker Hughes, Schlumberger, Georgia Power, Southern Company, General Electric, Shell, Suez Energy, Chevron, Scana, Westinghouse, Atlanta Gas &amp; Light, Exxon-Mobil, Conoco, Apache, Phillips 66, Bechtel, Baker Hughes</a:t>
            </a:r>
          </a:p>
          <a:p>
            <a:pPr marL="241300" indent="-241300" fontAlgn="t">
              <a:spcBef>
                <a:spcPct val="0"/>
              </a:spcBef>
            </a:pPr>
            <a:endParaRPr lang="en-US" sz="800" b="1" dirty="0">
              <a:solidFill>
                <a:srgbClr val="800080"/>
              </a:solidFill>
              <a:latin typeface="Arial Rounded MT Bold" pitchFamily="34" charset="0"/>
              <a:cs typeface="Arial" charset="0"/>
            </a:endParaRPr>
          </a:p>
          <a:p>
            <a:pPr marL="241300" indent="-241300" fontAlgn="t">
              <a:spcBef>
                <a:spcPct val="0"/>
              </a:spcBef>
            </a:pPr>
            <a:r>
              <a:rPr lang="en-US" sz="1800" b="1" dirty="0">
                <a:solidFill>
                  <a:srgbClr val="800080"/>
                </a:solidFill>
                <a:latin typeface="Arial Rounded MT Bold" pitchFamily="34" charset="0"/>
                <a:cs typeface="Arial" charset="0"/>
              </a:rPr>
              <a:t>Commercial &amp; Consumer Products</a:t>
            </a:r>
          </a:p>
          <a:p>
            <a:pPr marL="241300" lvl="1" indent="-241300" fontAlgn="t">
              <a:spcBef>
                <a:spcPct val="0"/>
              </a:spcBef>
              <a:buNone/>
            </a:pPr>
            <a:r>
              <a:rPr lang="en-US" sz="1800" b="1" dirty="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	Cooper Lighting, General Mills, Clorox, Frito Lay, Mattel, Coke, International Paper, Lexmark, Proctor &amp; Gamble, Snap-On, 3M, National Instruments, Texas Instruments, Kimberly Clark, Kids II, Apple, Southwire, Colgate, Russell Athletic, Steelcase, Georgia Pacific, AGCO</a:t>
            </a:r>
          </a:p>
          <a:p>
            <a:pPr marL="241300" indent="-241300" fontAlgn="t">
              <a:spcBef>
                <a:spcPct val="0"/>
              </a:spcBef>
            </a:pPr>
            <a:endParaRPr lang="en-US" sz="800" b="1" dirty="0">
              <a:solidFill>
                <a:srgbClr val="800080"/>
              </a:solidFill>
              <a:latin typeface="Arial Rounded MT Bold" pitchFamily="34" charset="0"/>
              <a:cs typeface="Arial" charset="0"/>
            </a:endParaRPr>
          </a:p>
          <a:p>
            <a:pPr marL="241300" indent="-241300" fontAlgn="t">
              <a:spcBef>
                <a:spcPct val="0"/>
              </a:spcBef>
            </a:pPr>
            <a:r>
              <a:rPr lang="en-US" sz="1800" b="1" dirty="0">
                <a:solidFill>
                  <a:srgbClr val="800080"/>
                </a:solidFill>
                <a:latin typeface="Arial Rounded MT Bold" pitchFamily="34" charset="0"/>
                <a:cs typeface="Arial" charset="0"/>
              </a:rPr>
              <a:t>Transportation &amp; Construction</a:t>
            </a:r>
          </a:p>
          <a:p>
            <a:pPr marL="241300" lvl="1" indent="-241300" fontAlgn="t">
              <a:spcBef>
                <a:spcPct val="0"/>
              </a:spcBef>
              <a:buNone/>
            </a:pPr>
            <a:r>
              <a:rPr lang="en-US" sz="1800" b="1" dirty="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	John Deere, Caterpillar, Kubota Tractor Corporation, Norfolk Southern, CSX, Parsons, Club Car, EZ Go</a:t>
            </a:r>
          </a:p>
          <a:p>
            <a:pPr marL="241300" indent="-241300" fontAlgn="t">
              <a:spcBef>
                <a:spcPct val="0"/>
              </a:spcBef>
            </a:pPr>
            <a:endParaRPr lang="en-US" sz="800" b="1" dirty="0">
              <a:solidFill>
                <a:srgbClr val="800080"/>
              </a:solidFill>
              <a:latin typeface="Arial Rounded MT Bold" pitchFamily="34" charset="0"/>
              <a:cs typeface="Arial" charset="0"/>
            </a:endParaRPr>
          </a:p>
          <a:p>
            <a:pPr marL="241300" indent="-241300" fontAlgn="t">
              <a:spcBef>
                <a:spcPct val="0"/>
              </a:spcBef>
            </a:pPr>
            <a:r>
              <a:rPr lang="en-US" sz="1800" b="1" dirty="0">
                <a:solidFill>
                  <a:srgbClr val="800080"/>
                </a:solidFill>
                <a:latin typeface="Arial Rounded MT Bold" pitchFamily="34" charset="0"/>
                <a:cs typeface="Arial" charset="0"/>
              </a:rPr>
              <a:t>Aerospace &amp; Defense</a:t>
            </a:r>
          </a:p>
          <a:p>
            <a:pPr marL="241300" lvl="1" indent="-241300" fontAlgn="t">
              <a:spcBef>
                <a:spcPct val="0"/>
              </a:spcBef>
              <a:buNone/>
            </a:pPr>
            <a:r>
              <a:rPr lang="en-US" sz="1800" b="1" dirty="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	NASA, Bell Helicopter, Lockheed Martin, Gulfstream Aerospace Corp, Rolls Royce, Northrop Grumman, Harris Corp, Boeing, NAVSEA,  Boeing, Advanced Armament Corp, NAVAIR, Pratt &amp; Whitney, SpaceX, L3 Technologies</a:t>
            </a:r>
          </a:p>
          <a:p>
            <a:pPr marL="241300" indent="-241300" fontAlgn="t">
              <a:spcBef>
                <a:spcPct val="0"/>
              </a:spcBef>
            </a:pPr>
            <a:endParaRPr lang="en-US" sz="800" b="1" dirty="0">
              <a:solidFill>
                <a:srgbClr val="800080"/>
              </a:solidFill>
              <a:latin typeface="Arial Rounded MT Bold" pitchFamily="34" charset="0"/>
              <a:cs typeface="Arial" charset="0"/>
            </a:endParaRPr>
          </a:p>
          <a:p>
            <a:pPr marL="242155" lvl="1" indent="0" fontAlgn="t">
              <a:spcBef>
                <a:spcPct val="0"/>
              </a:spcBef>
              <a:buNone/>
            </a:pPr>
            <a:endParaRPr lang="en-US" sz="1800" b="1" dirty="0">
              <a:latin typeface="Arial Rounded MT Bold" pitchFamily="34" charset="0"/>
              <a:cs typeface="Arial" charset="0"/>
            </a:endParaRPr>
          </a:p>
          <a:p>
            <a:pPr marL="364079" lvl="1" indent="0" fontAlgn="t">
              <a:spcBef>
                <a:spcPct val="0"/>
              </a:spcBef>
            </a:pPr>
            <a:endParaRPr lang="en-US" sz="1800" b="1" dirty="0">
              <a:solidFill>
                <a:srgbClr val="000000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374835" y="679873"/>
            <a:ext cx="5629965" cy="668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41300" indent="-241300" fontAlgn="t">
              <a:buFontTx/>
              <a:buChar char="•"/>
            </a:pPr>
            <a:r>
              <a:rPr lang="en-US" sz="1800" dirty="0">
                <a:solidFill>
                  <a:srgbClr val="800080"/>
                </a:solidFill>
                <a:cs typeface="Arial" charset="0"/>
              </a:rPr>
              <a:t>Business</a:t>
            </a:r>
          </a:p>
          <a:p>
            <a:pPr marL="241300" lvl="1" indent="-241300" fontAlgn="t"/>
            <a:r>
              <a:rPr lang="en-US" sz="1800" dirty="0">
                <a:solidFill>
                  <a:schemeClr val="tx1"/>
                </a:solidFill>
                <a:cs typeface="Arial" charset="0"/>
              </a:rPr>
              <a:t>	Ernst &amp; Young, Bank of America, CarMax, Deloitte, Capital One, Accenture, Pinnacle</a:t>
            </a:r>
          </a:p>
          <a:p>
            <a:pPr marL="241300" lvl="1" indent="-241300" fontAlgn="t">
              <a:buFontTx/>
              <a:buChar char="–"/>
            </a:pPr>
            <a:endParaRPr lang="en-US" sz="800" dirty="0">
              <a:cs typeface="Arial" charset="0"/>
            </a:endParaRPr>
          </a:p>
          <a:p>
            <a:pPr marL="241300" indent="-241300" fontAlgn="b">
              <a:buFontTx/>
              <a:buChar char="•"/>
            </a:pPr>
            <a:r>
              <a:rPr lang="en-US" sz="1800" dirty="0">
                <a:solidFill>
                  <a:srgbClr val="800080"/>
                </a:solidFill>
                <a:cs typeface="Arial" charset="0"/>
              </a:rPr>
              <a:t>Automation and Robotics</a:t>
            </a:r>
          </a:p>
          <a:p>
            <a:pPr marL="241300" lvl="1" indent="-241300" fontAlgn="b"/>
            <a:r>
              <a:rPr lang="en-US" sz="1800" dirty="0">
                <a:solidFill>
                  <a:schemeClr val="tx1"/>
                </a:solidFill>
                <a:cs typeface="Arial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cs typeface="Arial" charset="0"/>
              </a:rPr>
              <a:t>Innotec</a:t>
            </a:r>
            <a:r>
              <a:rPr lang="en-US" sz="1800" dirty="0">
                <a:solidFill>
                  <a:schemeClr val="tx1"/>
                </a:solidFill>
                <a:cs typeface="Arial" charset="0"/>
              </a:rPr>
              <a:t> Automation, Rockwell 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Automation, IPA, Advanced Automation, Factory Automation</a:t>
            </a:r>
          </a:p>
          <a:p>
            <a:pPr marL="241300" indent="-241300" fontAlgn="t">
              <a:buFontTx/>
              <a:buChar char="•"/>
            </a:pPr>
            <a:endParaRPr lang="en-US" sz="800" dirty="0">
              <a:solidFill>
                <a:srgbClr val="000000"/>
              </a:solidFill>
              <a:cs typeface="Arial" charset="0"/>
            </a:endParaRPr>
          </a:p>
          <a:p>
            <a:pPr marL="241300" indent="-241300" fontAlgn="t">
              <a:buFontTx/>
              <a:buChar char="•"/>
            </a:pPr>
            <a:r>
              <a:rPr lang="en-US" sz="1800" dirty="0">
                <a:solidFill>
                  <a:srgbClr val="800080"/>
                </a:solidFill>
                <a:cs typeface="Arial" charset="0"/>
              </a:rPr>
              <a:t>Engineering Services &amp; Consulting:</a:t>
            </a:r>
          </a:p>
          <a:p>
            <a:pPr marL="241300" lvl="1" indent="-241300" fontAlgn="t"/>
            <a:r>
              <a:rPr lang="en-US" sz="1800" dirty="0">
                <a:solidFill>
                  <a:srgbClr val="000000"/>
                </a:solidFill>
                <a:cs typeface="Arial" charset="0"/>
              </a:rPr>
              <a:t>	Dean Oliver International, </a:t>
            </a:r>
            <a:r>
              <a:rPr lang="en-US" sz="1800" dirty="0">
                <a:solidFill>
                  <a:schemeClr val="tx1"/>
                </a:solidFill>
                <a:cs typeface="Arial" charset="0"/>
              </a:rPr>
              <a:t>CH2M, 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Patterson &amp; Dewar, </a:t>
            </a:r>
            <a:r>
              <a:rPr lang="en-US" sz="1800" dirty="0" err="1">
                <a:solidFill>
                  <a:srgbClr val="000000"/>
                </a:solidFill>
                <a:cs typeface="Arial" charset="0"/>
              </a:rPr>
              <a:t>McKenney's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 Mech. Contractors, Jordan &amp; </a:t>
            </a:r>
            <a:r>
              <a:rPr lang="en-US" sz="1800" dirty="0" err="1">
                <a:solidFill>
                  <a:srgbClr val="000000"/>
                </a:solidFill>
                <a:cs typeface="Arial" charset="0"/>
              </a:rPr>
              <a:t>Skala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, Accenture, Babcock &amp; Wilcox, Turner Construction, Slingshot, Pinnacle, Deloitte</a:t>
            </a:r>
          </a:p>
          <a:p>
            <a:pPr marL="241300" lvl="1" indent="-241300" fontAlgn="t"/>
            <a:endParaRPr lang="en-US" sz="800" dirty="0">
              <a:solidFill>
                <a:srgbClr val="000000"/>
              </a:solidFill>
              <a:cs typeface="Arial" charset="0"/>
            </a:endParaRPr>
          </a:p>
          <a:p>
            <a:pPr marL="241300" indent="-241300" fontAlgn="t">
              <a:buFontTx/>
              <a:buChar char="•"/>
            </a:pPr>
            <a:r>
              <a:rPr lang="en-US" sz="1800" dirty="0">
                <a:solidFill>
                  <a:srgbClr val="800080"/>
                </a:solidFill>
                <a:cs typeface="Arial" charset="0"/>
              </a:rPr>
              <a:t>HVAC</a:t>
            </a:r>
          </a:p>
          <a:p>
            <a:pPr marL="241300" lvl="1" indent="-241300" fontAlgn="t"/>
            <a:r>
              <a:rPr lang="en-US" sz="1800" dirty="0">
                <a:solidFill>
                  <a:srgbClr val="000000"/>
                </a:solidFill>
                <a:cs typeface="Arial" charset="0"/>
              </a:rPr>
              <a:t>	Trane, Underwood Air Systems, Carrier</a:t>
            </a:r>
          </a:p>
          <a:p>
            <a:pPr marL="241300" indent="-241300" fontAlgn="t">
              <a:buFontTx/>
              <a:buChar char="•"/>
            </a:pPr>
            <a:endParaRPr lang="en-US" sz="800" dirty="0">
              <a:solidFill>
                <a:srgbClr val="000000"/>
              </a:solidFill>
              <a:cs typeface="Arial" charset="0"/>
            </a:endParaRPr>
          </a:p>
          <a:p>
            <a:pPr marL="241300" indent="-241300" fontAlgn="b">
              <a:buFontTx/>
              <a:buChar char="•"/>
            </a:pPr>
            <a:r>
              <a:rPr lang="en-US" sz="1800" dirty="0">
                <a:solidFill>
                  <a:srgbClr val="800080"/>
                </a:solidFill>
                <a:cs typeface="Arial" charset="0"/>
              </a:rPr>
              <a:t>Chemicals</a:t>
            </a:r>
          </a:p>
          <a:p>
            <a:pPr marL="241300" lvl="1" indent="-241300" fontAlgn="b"/>
            <a:r>
              <a:rPr lang="en-US" sz="1800" dirty="0">
                <a:solidFill>
                  <a:schemeClr val="tx1"/>
                </a:solidFill>
                <a:cs typeface="Arial" charset="0"/>
              </a:rPr>
              <a:t>	Air Products, Air Liquide, Dow Chemical, Eastman Chemical Company</a:t>
            </a:r>
          </a:p>
          <a:p>
            <a:pPr marL="241300" lvl="1" indent="-241300" fontAlgn="b"/>
            <a:endParaRPr lang="en-US" sz="800" dirty="0">
              <a:solidFill>
                <a:schemeClr val="tx1"/>
              </a:solidFill>
              <a:cs typeface="Arial" charset="0"/>
            </a:endParaRPr>
          </a:p>
          <a:p>
            <a:pPr marL="241300" indent="-241300" fontAlgn="b">
              <a:buFontTx/>
              <a:buChar char="•"/>
            </a:pPr>
            <a:r>
              <a:rPr lang="en-US" sz="1800" dirty="0">
                <a:solidFill>
                  <a:srgbClr val="800080"/>
                </a:solidFill>
                <a:cs typeface="Arial" charset="0"/>
              </a:rPr>
              <a:t>Medical &amp; Pharmaceutical</a:t>
            </a:r>
          </a:p>
          <a:p>
            <a:pPr marL="241300" lvl="1" indent="-241300" fontAlgn="b"/>
            <a:r>
              <a:rPr lang="en-US" sz="1800" dirty="0">
                <a:solidFill>
                  <a:schemeClr val="tx1"/>
                </a:solidFill>
                <a:cs typeface="Arial" charset="0"/>
              </a:rPr>
              <a:t>	Medtronic, GE Healthcare, Abbott Labs, CibaVision, Eli Lily, Johnson &amp; Johnson</a:t>
            </a:r>
          </a:p>
          <a:p>
            <a:pPr marL="241300" lvl="1" indent="-241300" fontAlgn="b"/>
            <a:endParaRPr lang="en-US" sz="800" dirty="0">
              <a:solidFill>
                <a:schemeClr val="tx1"/>
              </a:solidFill>
              <a:cs typeface="Arial" charset="0"/>
            </a:endParaRPr>
          </a:p>
          <a:p>
            <a:pPr marL="228600" indent="-228600" fontAlgn="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800080"/>
                </a:solidFill>
                <a:cs typeface="Arial" charset="0"/>
              </a:rPr>
              <a:t>Military &amp; Government</a:t>
            </a:r>
          </a:p>
          <a:p>
            <a:pPr marL="241300" lvl="1" indent="-241300" fontAlgn="t"/>
            <a:r>
              <a:rPr lang="en-US" sz="1800" dirty="0">
                <a:cs typeface="Arial" charset="0"/>
              </a:rPr>
              <a:t>	</a:t>
            </a:r>
            <a:r>
              <a:rPr lang="en-US" sz="1800" dirty="0">
                <a:solidFill>
                  <a:schemeClr val="tx1"/>
                </a:solidFill>
                <a:cs typeface="Arial" charset="0"/>
              </a:rPr>
              <a:t>Air Force, Navy, Marines, Army, CIA, FBI</a:t>
            </a:r>
          </a:p>
          <a:p>
            <a:pPr marL="241300" lvl="1" indent="-241300" fontAlgn="b"/>
            <a:endParaRPr lang="en-US" sz="1800" b="0" dirty="0">
              <a:solidFill>
                <a:schemeClr val="tx1"/>
              </a:solidFill>
              <a:cs typeface="Arial" charset="0"/>
            </a:endParaRPr>
          </a:p>
          <a:p>
            <a:pPr marL="241300" lvl="1" indent="-241300" fontAlgn="b"/>
            <a:endParaRPr lang="en-US" sz="1800" dirty="0">
              <a:solidFill>
                <a:srgbClr val="800080"/>
              </a:solidFill>
              <a:cs typeface="Arial" charset="0"/>
            </a:endParaRPr>
          </a:p>
          <a:p>
            <a:pPr marL="241300" lvl="1" indent="-241300" fontAlgn="b"/>
            <a:endParaRPr lang="en-US" sz="1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82194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21897" y="-7310"/>
            <a:ext cx="9601200" cy="746760"/>
          </a:xfrm>
          <a:noFill/>
          <a:ln>
            <a:miter lim="800000"/>
            <a:headEnd/>
            <a:tailEnd/>
          </a:ln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/>
          <a:p>
            <a:r>
              <a:rPr lang="en-US" sz="4200" b="1" dirty="0">
                <a:solidFill>
                  <a:schemeClr val="tx1"/>
                </a:solidFill>
                <a:latin typeface="Arial Rounded MT Bold" pitchFamily="34" charset="0"/>
              </a:rPr>
              <a:t>ME Full-Time Hiring (2015-2018)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421268"/>
              </p:ext>
            </p:extLst>
          </p:nvPr>
        </p:nvGraphicFramePr>
        <p:xfrm>
          <a:off x="10858399" y="1699177"/>
          <a:ext cx="1967386" cy="45541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19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33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Rounded MT Bold" panose="020F0704030504030204" pitchFamily="34" charset="0"/>
                        </a:rPr>
                        <a:t>Top</a:t>
                      </a:r>
                      <a:r>
                        <a:rPr lang="en-US" sz="2400" baseline="0" dirty="0">
                          <a:latin typeface="Arial Rounded MT Bold" panose="020F0704030504030204" pitchFamily="34" charset="0"/>
                        </a:rPr>
                        <a:t> States</a:t>
                      </a:r>
                    </a:p>
                  </a:txBody>
                  <a:tcPr marL="96012" marR="96012" marT="48006" marB="4800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60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  <a:latin typeface="Arial Rounded MT Bold" panose="020F0704030504030204" pitchFamily="34" charset="0"/>
                        </a:rPr>
                        <a:t>GA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10001" marR="10001" marT="1000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 Rounded MT Bold" panose="020F0704030504030204" pitchFamily="34" charset="0"/>
                        </a:rPr>
                        <a:t>45 %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10001" marR="10001" marT="1000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60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Arial Rounded MT Bold" panose="020F0704030504030204" pitchFamily="34" charset="0"/>
                        </a:rPr>
                        <a:t>CA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10001" marR="10001" marT="1000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 Rounded MT Bold" panose="020F0704030504030204" pitchFamily="34" charset="0"/>
                        </a:rPr>
                        <a:t>7 %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10001" marR="10001" marT="1000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60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Arial Rounded MT Bold" panose="020F0704030504030204" pitchFamily="34" charset="0"/>
                        </a:rPr>
                        <a:t>TX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10001" marR="10001" marT="1000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 Rounded MT Bold" panose="020F0704030504030204" pitchFamily="34" charset="0"/>
                        </a:rPr>
                        <a:t>6 %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10001" marR="10001" marT="1000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60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Arial Rounded MT Bold" panose="020F0704030504030204" pitchFamily="34" charset="0"/>
                        </a:rPr>
                        <a:t>FL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10001" marR="10001" marT="1000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 Rounded MT Bold" panose="020F0704030504030204" pitchFamily="34" charset="0"/>
                        </a:rPr>
                        <a:t>5 %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10001" marR="10001" marT="10001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60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Arial Rounded MT Bold" panose="020F0704030504030204" pitchFamily="34" charset="0"/>
                        </a:rPr>
                        <a:t>MI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10001" marR="10001" marT="1000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 Rounded MT Bold" panose="020F0704030504030204" pitchFamily="34" charset="0"/>
                        </a:rPr>
                        <a:t>5 %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10001" marR="10001" marT="10001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60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Arial Rounded MT Bold" panose="020F0704030504030204" pitchFamily="34" charset="0"/>
                        </a:rPr>
                        <a:t>SC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10001" marR="10001" marT="1000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 Rounded MT Bold" panose="020F0704030504030204" pitchFamily="34" charset="0"/>
                        </a:rPr>
                        <a:t>3 %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10001" marR="10001" marT="10001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60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Arial Rounded MT Bold" panose="020F0704030504030204" pitchFamily="34" charset="0"/>
                        </a:rPr>
                        <a:t>LA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10001" marR="10001" marT="1000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 Rounded MT Bold" panose="020F0704030504030204" pitchFamily="34" charset="0"/>
                        </a:rPr>
                        <a:t>3 %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10001" marR="10001" marT="10001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60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Arial Rounded MT Bold" panose="020F0704030504030204" pitchFamily="34" charset="0"/>
                        </a:rPr>
                        <a:t>NY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10001" marR="10001" marT="1000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 Rounded MT Bold" panose="020F0704030504030204" pitchFamily="34" charset="0"/>
                        </a:rPr>
                        <a:t>3 %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10001" marR="10001" marT="10001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60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Arial Rounded MT Bold" panose="020F0704030504030204" pitchFamily="34" charset="0"/>
                        </a:rPr>
                        <a:t>NC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10001" marR="10001" marT="1000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 Rounded MT Bold" panose="020F0704030504030204" pitchFamily="34" charset="0"/>
                        </a:rPr>
                        <a:t>2 %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10001" marR="10001" marT="10001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60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Arial Rounded MT Bold" panose="020F0704030504030204" pitchFamily="34" charset="0"/>
                        </a:rPr>
                        <a:t>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10001" marR="10001" marT="1000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 Rounded MT Bold" panose="020F0704030504030204" pitchFamily="34" charset="0"/>
                        </a:rPr>
                        <a:t>2 %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10001" marR="10001" marT="10001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60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Arial Rounded MT Bold" panose="020F0704030504030204" pitchFamily="34" charset="0"/>
                        </a:rPr>
                        <a:t>MA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10001" marR="10001" marT="1000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 Rounded MT Bold" panose="020F0704030504030204" pitchFamily="34" charset="0"/>
                        </a:rPr>
                        <a:t>2 %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10001" marR="10001" marT="10001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60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Arial Rounded MT Bold" panose="020F0704030504030204" pitchFamily="34" charset="0"/>
                        </a:rPr>
                        <a:t>VA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10001" marR="10001" marT="1000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 Rounded MT Bold" panose="020F0704030504030204" pitchFamily="34" charset="0"/>
                        </a:rPr>
                        <a:t>2 %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10001" marR="10001" marT="10001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60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  <a:latin typeface="Arial Rounded MT Bold" panose="020F0704030504030204" pitchFamily="34" charset="0"/>
                        </a:rPr>
                        <a:t>WI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10001" marR="10001" marT="1000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 Rounded MT Bold" panose="020F0704030504030204" pitchFamily="34" charset="0"/>
                        </a:rPr>
                        <a:t>2 %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10001" marR="10001" marT="10001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447789" y="5730086"/>
            <a:ext cx="3629683" cy="11632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Arial Rounded MT Bold" pitchFamily="34" charset="0"/>
              </a:rPr>
              <a:t>Spring 2018 Salary Data</a:t>
            </a:r>
            <a:r>
              <a:rPr lang="en-US" sz="2000" b="0" dirty="0">
                <a:solidFill>
                  <a:schemeClr val="bg1"/>
                </a:solidFill>
                <a:latin typeface="Arial Rounded MT Bold" pitchFamily="34" charset="0"/>
              </a:rPr>
              <a:t>: 75% of BSME students had job offers with a median salary of $70,000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228083"/>
              </p:ext>
            </p:extLst>
          </p:nvPr>
        </p:nvGraphicFramePr>
        <p:xfrm>
          <a:off x="3447791" y="1697926"/>
          <a:ext cx="7185995" cy="39193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57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2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Arial Rounded MT Bold" panose="020F0704030504030204" pitchFamily="34" charset="0"/>
                        </a:rPr>
                        <a:t>Additional Top 40 Employer Highlights</a:t>
                      </a:r>
                    </a:p>
                  </a:txBody>
                  <a:tcPr marL="96012" marR="96012" marT="48006" marB="48006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aseline="0" dirty="0">
                        <a:latin typeface="Arial Rounded MT Bold" panose="020F0704030504030204" pitchFamily="34" charset="0"/>
                      </a:endParaRPr>
                    </a:p>
                  </a:txBody>
                  <a:tcPr marL="96012" marR="96012" marT="48006" marB="480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8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Arial Rounded MT Bold" panose="020F0704030504030204" pitchFamily="34" charset="0"/>
                        </a:rPr>
                        <a:t>3M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Arial Rounded MT Bold" panose="020F0704030504030204" pitchFamily="34" charset="0"/>
                        </a:rPr>
                        <a:t>Microsoft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7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8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Arial Rounded MT Bold" panose="020F0704030504030204" pitchFamily="34" charset="0"/>
                        </a:rPr>
                        <a:t>Area-I (UAVs</a:t>
                      </a:r>
                      <a:r>
                        <a:rPr lang="en-US" sz="2000" u="none" strike="noStrike" baseline="0" dirty="0">
                          <a:effectLst/>
                          <a:latin typeface="Arial Rounded MT Bold" panose="020F0704030504030204" pitchFamily="34" charset="0"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Arial Rounded MT Bold" panose="020F0704030504030204" pitchFamily="34" charset="0"/>
                        </a:rPr>
                        <a:t>National Instruments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7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8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Arial Rounded MT Bold" panose="020F0704030504030204" pitchFamily="34" charset="0"/>
                        </a:rPr>
                        <a:t>B&amp;R Automation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Arial Rounded MT Bold" panose="020F0704030504030204" pitchFamily="34" charset="0"/>
                        </a:rPr>
                        <a:t>Northrop Grumman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7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8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Arial Rounded MT Bold" panose="020F0704030504030204" pitchFamily="34" charset="0"/>
                        </a:rPr>
                        <a:t>Caterpillar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Arial Rounded MT Bold" panose="020F0704030504030204" pitchFamily="34" charset="0"/>
                        </a:rPr>
                        <a:t>P&amp;G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7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8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Arial Rounded MT Bold" panose="020F0704030504030204" pitchFamily="34" charset="0"/>
                        </a:rPr>
                        <a:t>Ford Motor Company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Arial Rounded MT Bold" panose="020F0704030504030204" pitchFamily="34" charset="0"/>
                        </a:rPr>
                        <a:t>Phillips 66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7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8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Arial Rounded MT Bold" panose="020F0704030504030204" pitchFamily="34" charset="0"/>
                        </a:rPr>
                        <a:t>Georgia Power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Arial Rounded MT Bold" panose="020F0704030504030204" pitchFamily="34" charset="0"/>
                        </a:rPr>
                        <a:t>Pratt and Whitney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7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8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Arial Rounded MT Bold" panose="020F0704030504030204" pitchFamily="34" charset="0"/>
                        </a:rPr>
                        <a:t>IBM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  <a:latin typeface="Arial Rounded MT Bold" panose="020F0704030504030204" pitchFamily="34" charset="0"/>
                        </a:rPr>
                        <a:t>Pricewaterhouse</a:t>
                      </a:r>
                      <a:r>
                        <a:rPr lang="en-US" sz="2000" u="none" strike="noStrike" dirty="0">
                          <a:effectLst/>
                          <a:latin typeface="Arial Rounded MT Bold" panose="020F0704030504030204" pitchFamily="34" charset="0"/>
                        </a:rPr>
                        <a:t> Coopers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7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8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Arial Rounded MT Bold" panose="020F0704030504030204" pitchFamily="34" charset="0"/>
                        </a:rPr>
                        <a:t>Insight Sourcing Group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Arial Rounded MT Bold" panose="020F0704030504030204" pitchFamily="34" charset="0"/>
                        </a:rPr>
                        <a:t>Proficient Engineering, Inc.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7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8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Arial Rounded MT Bold" panose="020F0704030504030204" pitchFamily="34" charset="0"/>
                        </a:rPr>
                        <a:t>Manhattan Associates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Arial Rounded MT Bold" panose="020F0704030504030204" pitchFamily="34" charset="0"/>
                        </a:rPr>
                        <a:t>Tesla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7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8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  <a:latin typeface="Arial Rounded MT Bold" panose="020F0704030504030204" pitchFamily="34" charset="0"/>
                        </a:rPr>
                        <a:t>McKenneys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Arial Rounded MT Bold" panose="020F0704030504030204" pitchFamily="34" charset="0"/>
                        </a:rPr>
                        <a:t>Textron Specialized Vehicles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7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58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Arial Rounded MT Bold" panose="020F0704030504030204" pitchFamily="34" charset="0"/>
                        </a:rPr>
                        <a:t>Michelin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Arial Rounded MT Bold" panose="020F0704030504030204" pitchFamily="34" charset="0"/>
                        </a:rPr>
                        <a:t>The Clorox Company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57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882174"/>
              </p:ext>
            </p:extLst>
          </p:nvPr>
        </p:nvGraphicFramePr>
        <p:xfrm>
          <a:off x="227286" y="1699509"/>
          <a:ext cx="2995891" cy="4270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5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06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Rounded MT Bold" panose="020F0704030504030204" pitchFamily="34" charset="0"/>
                        </a:rPr>
                        <a:t>Top 12 Employers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41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General Motors (GM)</a:t>
                      </a:r>
                    </a:p>
                  </a:txBody>
                  <a:tcPr marL="857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411">
                <a:tc>
                  <a:txBody>
                    <a:bodyPr/>
                    <a:lstStyle/>
                    <a:p>
                      <a:pPr marL="0" marR="0" lvl="0" indent="0" algn="l" defTabSz="91442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Boeing</a:t>
                      </a:r>
                    </a:p>
                  </a:txBody>
                  <a:tcPr marL="857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411">
                <a:tc>
                  <a:txBody>
                    <a:bodyPr/>
                    <a:lstStyle/>
                    <a:p>
                      <a:pPr marL="0" marR="0" lvl="0" indent="0" algn="l" defTabSz="91442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Accenture</a:t>
                      </a:r>
                    </a:p>
                  </a:txBody>
                  <a:tcPr marL="857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41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Eaton Corporation</a:t>
                      </a:r>
                    </a:p>
                  </a:txBody>
                  <a:tcPr marL="857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41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ExxonMobil</a:t>
                      </a:r>
                    </a:p>
                  </a:txBody>
                  <a:tcPr marL="857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41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Shell Oil Company</a:t>
                      </a:r>
                    </a:p>
                  </a:txBody>
                  <a:tcPr marL="857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41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SpaceX</a:t>
                      </a:r>
                    </a:p>
                  </a:txBody>
                  <a:tcPr marL="857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41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Epic</a:t>
                      </a:r>
                    </a:p>
                  </a:txBody>
                  <a:tcPr marL="857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41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Harris Corporation</a:t>
                      </a:r>
                    </a:p>
                  </a:txBody>
                  <a:tcPr marL="857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41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Lockheed Martin</a:t>
                      </a:r>
                    </a:p>
                  </a:txBody>
                  <a:tcPr marL="857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04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Newell Brands</a:t>
                      </a:r>
                    </a:p>
                  </a:txBody>
                  <a:tcPr marL="857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04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General Electric (GE)</a:t>
                      </a:r>
                    </a:p>
                  </a:txBody>
                  <a:tcPr marL="857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302084" y="5730086"/>
            <a:ext cx="3331702" cy="1163264"/>
          </a:xfrm>
          <a:prstGeom prst="rect">
            <a:avLst/>
          </a:prstGeom>
          <a:solidFill>
            <a:schemeClr val="accent3"/>
          </a:solidFill>
          <a:ln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Arial Rounded MT Bold" pitchFamily="34" charset="0"/>
              </a:rPr>
              <a:t>Over 170 different companies have hired BSME students over the last 3 years</a:t>
            </a:r>
            <a:endParaRPr lang="en-US" sz="2000" b="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65779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Custom 4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A04DA3"/>
      </a:hlink>
      <a:folHlink>
        <a:srgbClr val="DBB5DC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793</Words>
  <Application>Microsoft Office PowerPoint</Application>
  <PresentationFormat>Custom</PresentationFormat>
  <Paragraphs>179</Paragraphs>
  <Slides>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  <vt:variant>
        <vt:lpstr>Custom Shows</vt:lpstr>
      </vt:variant>
      <vt:variant>
        <vt:i4>2</vt:i4>
      </vt:variant>
    </vt:vector>
  </HeadingPairs>
  <TitlesOfParts>
    <vt:vector size="15" baseType="lpstr">
      <vt:lpstr>Arial</vt:lpstr>
      <vt:lpstr>Arial Rounded MT Bold</vt:lpstr>
      <vt:lpstr>Calibri</vt:lpstr>
      <vt:lpstr>Century Gothic</vt:lpstr>
      <vt:lpstr>Lucida Calligraphy</vt:lpstr>
      <vt:lpstr>Default Design</vt:lpstr>
      <vt:lpstr>Custom Design</vt:lpstr>
      <vt:lpstr>PowerPoint Presentation</vt:lpstr>
      <vt:lpstr>Mechanical Engineering Is…</vt:lpstr>
      <vt:lpstr>PowerPoint Presentation</vt:lpstr>
      <vt:lpstr>What Industries Hire ME’s?</vt:lpstr>
      <vt:lpstr>Our Recent Graduates Are At:</vt:lpstr>
      <vt:lpstr>ME Full-Time Hiring (2015-2018)</vt:lpstr>
      <vt:lpstr>GE Presentation</vt:lpstr>
      <vt:lpstr>Copy of GE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Mehaffey, Kristi L</dc:creator>
  <cp:lastModifiedBy>Mehaffey, Kristi L</cp:lastModifiedBy>
  <cp:revision>22</cp:revision>
  <dcterms:modified xsi:type="dcterms:W3CDTF">2021-03-02T20:03:51Z</dcterms:modified>
</cp:coreProperties>
</file>